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7" r:id="rId2"/>
    <p:sldId id="293" r:id="rId3"/>
    <p:sldId id="258" r:id="rId4"/>
    <p:sldId id="407" r:id="rId5"/>
    <p:sldId id="408" r:id="rId6"/>
    <p:sldId id="349" r:id="rId7"/>
    <p:sldId id="406" r:id="rId8"/>
    <p:sldId id="264" r:id="rId9"/>
    <p:sldId id="274" r:id="rId10"/>
    <p:sldId id="263" r:id="rId11"/>
    <p:sldId id="282" r:id="rId12"/>
    <p:sldId id="265" r:id="rId13"/>
    <p:sldId id="271" r:id="rId14"/>
    <p:sldId id="272" r:id="rId15"/>
    <p:sldId id="288" r:id="rId16"/>
    <p:sldId id="289" r:id="rId17"/>
    <p:sldId id="290" r:id="rId18"/>
    <p:sldId id="291" r:id="rId19"/>
    <p:sldId id="292" r:id="rId20"/>
    <p:sldId id="329" r:id="rId21"/>
    <p:sldId id="337" r:id="rId22"/>
    <p:sldId id="343" r:id="rId23"/>
    <p:sldId id="350" r:id="rId24"/>
    <p:sldId id="295" r:id="rId25"/>
    <p:sldId id="285" r:id="rId26"/>
    <p:sldId id="283" r:id="rId27"/>
    <p:sldId id="298" r:id="rId28"/>
    <p:sldId id="297" r:id="rId29"/>
    <p:sldId id="296" r:id="rId30"/>
    <p:sldId id="266" r:id="rId31"/>
    <p:sldId id="371" r:id="rId32"/>
    <p:sldId id="372" r:id="rId33"/>
    <p:sldId id="373" r:id="rId34"/>
    <p:sldId id="374" r:id="rId35"/>
    <p:sldId id="375" r:id="rId36"/>
    <p:sldId id="409" r:id="rId37"/>
    <p:sldId id="376" r:id="rId38"/>
    <p:sldId id="405" r:id="rId39"/>
    <p:sldId id="377" r:id="rId40"/>
    <p:sldId id="380" r:id="rId41"/>
    <p:sldId id="379" r:id="rId42"/>
    <p:sldId id="378" r:id="rId43"/>
    <p:sldId id="410" r:id="rId44"/>
    <p:sldId id="411" r:id="rId45"/>
    <p:sldId id="412" r:id="rId46"/>
    <p:sldId id="414" r:id="rId47"/>
    <p:sldId id="416" r:id="rId48"/>
    <p:sldId id="415" r:id="rId49"/>
    <p:sldId id="389" r:id="rId50"/>
    <p:sldId id="388" r:id="rId51"/>
    <p:sldId id="387" r:id="rId52"/>
    <p:sldId id="311" r:id="rId53"/>
    <p:sldId id="315" r:id="rId54"/>
    <p:sldId id="314" r:id="rId55"/>
    <p:sldId id="313" r:id="rId56"/>
    <p:sldId id="316" r:id="rId57"/>
    <p:sldId id="319" r:id="rId58"/>
    <p:sldId id="390" r:id="rId59"/>
    <p:sldId id="392" r:id="rId60"/>
    <p:sldId id="391" r:id="rId61"/>
    <p:sldId id="395" r:id="rId62"/>
    <p:sldId id="394" r:id="rId63"/>
    <p:sldId id="402" r:id="rId64"/>
    <p:sldId id="401" r:id="rId65"/>
    <p:sldId id="400" r:id="rId66"/>
    <p:sldId id="399" r:id="rId67"/>
    <p:sldId id="393" r:id="rId68"/>
    <p:sldId id="269" r:id="rId69"/>
    <p:sldId id="268" r:id="rId70"/>
    <p:sldId id="267" r:id="rId71"/>
    <p:sldId id="280" r:id="rId72"/>
    <p:sldId id="279" r:id="rId73"/>
    <p:sldId id="276" r:id="rId74"/>
    <p:sldId id="278" r:id="rId75"/>
    <p:sldId id="281" r:id="rId76"/>
    <p:sldId id="277" r:id="rId77"/>
    <p:sldId id="403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165" autoAdjust="0"/>
    <p:restoredTop sz="94660"/>
  </p:normalViewPr>
  <p:slideViewPr>
    <p:cSldViewPr>
      <p:cViewPr varScale="1">
        <p:scale>
          <a:sx n="53" d="100"/>
          <a:sy n="53" d="100"/>
        </p:scale>
        <p:origin x="-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91023-9DD4-4CB6-9D38-2F9A09F60F82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C53-8ACB-407D-BEF0-916C8844B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Figure 3b. Sonograms of bladder demonstrate right-sided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bilobed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subureteric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chondrocyte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mound (arrow). (a) Transverse image, with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unilobed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(arrowhead) left-sided mound. (b) Right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sagittal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image.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Figure 2. Transverse sonogram of bladder depicts bilateral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unilobed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subureteric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chondrocyte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mounds (arrows).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Figure 1b. Endoscopic images demonstrate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ureteral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orifice (arrow) (a) prior to and (b) following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chondrocyte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injection.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Postinjection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image shows elevation of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ureteral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orifice and diminution of its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caliber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jadizm@yahoo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lylib.com/books/en/3.52.1.36/1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Vesicoureteral reflux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017837"/>
            <a:ext cx="6248400" cy="38401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Fahimeh Kazemi Rashed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kazemirashedf@yahoo.com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Tabriz University of Medical Sciences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Horse shoe orifice</a:t>
            </a:r>
            <a:endParaRPr lang="en-US" dirty="0"/>
          </a:p>
        </p:txBody>
      </p:sp>
      <p:pic>
        <p:nvPicPr>
          <p:cNvPr id="1026" name="Picture 2" descr="C:\Users\Amjadi\AppData\Local\Temp\Rar$DI00.338\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2653506"/>
            <a:ext cx="4095750" cy="31051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143000" y="4343400"/>
            <a:ext cx="419839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4500000"/>
              </a:camera>
              <a:lightRig rig="threePt" dir="t"/>
            </a:scene3d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Abnormal configuration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ureteral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orifice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Golf hole orifice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7" y="2672556"/>
            <a:ext cx="41243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429000" y="6019800"/>
            <a:ext cx="419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Abnormal configuration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ureteral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orifice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predictive of reflux resolution and/or the risk of renal injury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the </a:t>
            </a:r>
            <a:r>
              <a:rPr lang="en-US" b="1" i="1" dirty="0" smtClean="0">
                <a:solidFill>
                  <a:srgbClr val="C00000"/>
                </a:solidFill>
              </a:rPr>
              <a:t>severity or </a:t>
            </a:r>
            <a:r>
              <a:rPr lang="en-US" b="1" i="1" u="sng" dirty="0" smtClean="0">
                <a:solidFill>
                  <a:srgbClr val="C00000"/>
                </a:solidFill>
              </a:rPr>
              <a:t>grade</a:t>
            </a:r>
            <a:r>
              <a:rPr lang="en-US" b="1" i="1" dirty="0" smtClean="0">
                <a:solidFill>
                  <a:srgbClr val="C00000"/>
                </a:solidFill>
              </a:rPr>
              <a:t> of VUR </a:t>
            </a:r>
            <a:r>
              <a:rPr lang="en-US" dirty="0" smtClean="0"/>
              <a:t>has been used as the </a:t>
            </a:r>
            <a:r>
              <a:rPr lang="en-US" b="1" i="1" dirty="0" smtClean="0">
                <a:solidFill>
                  <a:srgbClr val="C00000"/>
                </a:solidFill>
              </a:rPr>
              <a:t>main factor </a:t>
            </a:r>
            <a:r>
              <a:rPr lang="en-US" dirty="0" smtClean="0"/>
              <a:t>to determine the likelihood of </a:t>
            </a:r>
            <a:r>
              <a:rPr lang="en-US" b="1" i="1" dirty="0" smtClean="0">
                <a:solidFill>
                  <a:srgbClr val="C00000"/>
                </a:solidFill>
              </a:rPr>
              <a:t>spontaneous reflux resolution </a:t>
            </a:r>
            <a:r>
              <a:rPr lang="en-US" dirty="0" smtClean="0"/>
              <a:t>and risk of </a:t>
            </a:r>
            <a:r>
              <a:rPr lang="en-US" b="1" i="1" dirty="0" smtClean="0">
                <a:solidFill>
                  <a:srgbClr val="C00000"/>
                </a:solidFill>
              </a:rPr>
              <a:t>renal injury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 factors include </a:t>
            </a:r>
            <a:r>
              <a:rPr lang="en-US" dirty="0" smtClean="0">
                <a:solidFill>
                  <a:srgbClr val="C00000"/>
                </a:solidFill>
              </a:rPr>
              <a:t>age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sex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laterality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bladder volume and pressure </a:t>
            </a:r>
            <a:r>
              <a:rPr lang="en-US" dirty="0" smtClean="0"/>
              <a:t>at the onset of reflux, presence of </a:t>
            </a:r>
            <a:r>
              <a:rPr lang="en-US" dirty="0" smtClean="0">
                <a:solidFill>
                  <a:srgbClr val="C00000"/>
                </a:solidFill>
              </a:rPr>
              <a:t>renal scars</a:t>
            </a:r>
            <a:r>
              <a:rPr lang="en-US" dirty="0" smtClean="0"/>
              <a:t>, presence of </a:t>
            </a:r>
            <a:r>
              <a:rPr lang="en-US" dirty="0" smtClean="0">
                <a:solidFill>
                  <a:srgbClr val="C00000"/>
                </a:solidFill>
              </a:rPr>
              <a:t>voiding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dysfunction</a:t>
            </a:r>
            <a:r>
              <a:rPr lang="en-US" dirty="0" smtClean="0"/>
              <a:t>, and a </a:t>
            </a:r>
            <a:r>
              <a:rPr lang="en-US" dirty="0" smtClean="0">
                <a:solidFill>
                  <a:srgbClr val="C00000"/>
                </a:solidFill>
              </a:rPr>
              <a:t>history of UTI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3792"/>
              <a:ext cx="5760" cy="52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890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68909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7" name="Picture 9" descr="nruro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7" y="3750"/>
              <a:ext cx="1692" cy="298"/>
            </a:xfrm>
            <a:prstGeom prst="rect">
              <a:avLst/>
            </a:prstGeom>
            <a:noFill/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7200" y="279400"/>
            <a:ext cx="8305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Figure 7</a:t>
            </a:r>
            <a:r>
              <a:rPr lang="en-US"/>
              <a:t> User interface of a neural network for predicting the chance and timing of spontaneous resolution of vesicoureteral reflux based on a 2‑year resolution model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62000" y="55880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/>
              <a:t>Cooper, C. S. </a:t>
            </a:r>
            <a:r>
              <a:rPr lang="en-GB" sz="1200"/>
              <a:t>(2009)</a:t>
            </a:r>
            <a:r>
              <a:rPr lang="en-US" sz="1200"/>
              <a:t> Diagnosis and management of vesicoureteral reflux in children</a:t>
            </a:r>
            <a:endParaRPr lang="en-US" sz="1200">
              <a:cs typeface="Times New Roman" pitchFamily="18" charset="0"/>
            </a:endParaRPr>
          </a:p>
          <a:p>
            <a:pPr algn="ctr"/>
            <a:r>
              <a:rPr lang="en-US" sz="1200" i="1"/>
              <a:t>Nat. Rev. Urol.</a:t>
            </a:r>
            <a:r>
              <a:rPr lang="en-US" sz="1200"/>
              <a:t> doi:10.1038/nrurol.2009.150</a:t>
            </a:r>
          </a:p>
        </p:txBody>
      </p:sp>
      <p:pic>
        <p:nvPicPr>
          <p:cNvPr id="2068" name="Picture 20" descr="nru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1" y="914400"/>
            <a:ext cx="3810000" cy="471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Background, incidence and 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strong inheritance pattern </a:t>
            </a:r>
            <a:r>
              <a:rPr lang="en-US" dirty="0" smtClean="0"/>
              <a:t>exists for primary VUR</a:t>
            </a:r>
          </a:p>
          <a:p>
            <a:r>
              <a:rPr lang="en-US" dirty="0" smtClean="0"/>
              <a:t>The chance of </a:t>
            </a:r>
            <a:r>
              <a:rPr lang="en-US" i="1" dirty="0" smtClean="0">
                <a:solidFill>
                  <a:srgbClr val="FF0000"/>
                </a:solidFill>
              </a:rPr>
              <a:t>a sibling </a:t>
            </a:r>
            <a:r>
              <a:rPr lang="en-US" dirty="0" smtClean="0"/>
              <a:t>of a child with VUR also having reflux is about </a:t>
            </a:r>
            <a:r>
              <a:rPr lang="en-US" i="1" dirty="0" smtClean="0">
                <a:solidFill>
                  <a:srgbClr val="FF0000"/>
                </a:solidFill>
              </a:rPr>
              <a:t>25%</a:t>
            </a:r>
            <a:r>
              <a:rPr lang="en-US" dirty="0" smtClean="0"/>
              <a:t>, and the </a:t>
            </a:r>
            <a:r>
              <a:rPr lang="en-US" i="1" dirty="0" smtClean="0">
                <a:solidFill>
                  <a:srgbClr val="FF0000"/>
                </a:solidFill>
              </a:rPr>
              <a:t>offspring</a:t>
            </a:r>
            <a:r>
              <a:rPr lang="en-US" dirty="0" smtClean="0"/>
              <a:t> of affected individuals have a </a:t>
            </a:r>
            <a:r>
              <a:rPr lang="en-US" i="1" dirty="0" smtClean="0">
                <a:solidFill>
                  <a:srgbClr val="FF0000"/>
                </a:solidFill>
              </a:rPr>
              <a:t>27–51%</a:t>
            </a:r>
            <a:r>
              <a:rPr lang="en-US" dirty="0" smtClean="0"/>
              <a:t> increased risk of having reflux.</a:t>
            </a:r>
          </a:p>
          <a:p>
            <a:r>
              <a:rPr lang="en-US" dirty="0" smtClean="0"/>
              <a:t>appropriate clinical assessment and management of children with VUR requires the treating physician to develop an individualized approach that considers multiple factors.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Clinical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Antibiotics versus operative intervention</a:t>
            </a:r>
          </a:p>
          <a:p>
            <a:pPr>
              <a:buNone/>
            </a:pPr>
            <a:r>
              <a:rPr lang="en-US" dirty="0" smtClean="0"/>
              <a:t>no significant differences exist in renal function or growth, the progression or development of new scars, or UTIs in patients treated with one intervention compared to the other.</a:t>
            </a:r>
          </a:p>
          <a:p>
            <a:pPr>
              <a:buNone/>
            </a:pPr>
            <a:r>
              <a:rPr lang="en-US" dirty="0" err="1" smtClean="0"/>
              <a:t>Pyelonephritic</a:t>
            </a:r>
            <a:r>
              <a:rPr lang="en-US" dirty="0" smtClean="0"/>
              <a:t> symptoms, including febrile UTIs, tended to be more common in the medically treated groups compared with the surgical groups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Clinical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scars occurred earlier in children treated surgically compared with those in the medical treatment groups, but, as noted, no significant difference occurred overall with longer follow-up in terms of new renal scars in those treated with antibiotics compared to those undergoing surgery.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nine</a:t>
            </a:r>
            <a:r>
              <a:rPr lang="en-US" i="1" dirty="0" smtClean="0">
                <a:solidFill>
                  <a:srgbClr val="000099"/>
                </a:solidFill>
              </a:rPr>
              <a:t> re-implantation procedures would be required in order to prevent one incidence of </a:t>
            </a:r>
            <a:r>
              <a:rPr lang="en-US" i="1" dirty="0" smtClean="0">
                <a:solidFill>
                  <a:srgbClr val="FF0000"/>
                </a:solidFill>
              </a:rPr>
              <a:t>febrile UTI</a:t>
            </a:r>
            <a:r>
              <a:rPr lang="en-US" i="1" dirty="0" smtClean="0">
                <a:solidFill>
                  <a:srgbClr val="000099"/>
                </a:solidFill>
              </a:rPr>
              <a:t>, with no reduction in the number of children developing any UTI or renal damage.</a:t>
            </a:r>
            <a:endParaRPr lang="en-US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Clinical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Antibiotics </a:t>
            </a:r>
            <a:r>
              <a:rPr lang="en-US" i="1" dirty="0" smtClean="0">
                <a:solidFill>
                  <a:srgbClr val="000099"/>
                </a:solidFill>
              </a:rPr>
              <a:t>versus</a:t>
            </a:r>
            <a:r>
              <a:rPr lang="en-US" i="1" dirty="0" smtClean="0">
                <a:solidFill>
                  <a:srgbClr val="FF0000"/>
                </a:solidFill>
              </a:rPr>
              <a:t> observation</a:t>
            </a:r>
          </a:p>
          <a:p>
            <a:r>
              <a:rPr lang="en-US" dirty="0" smtClean="0"/>
              <a:t>Antibiotic prophylaxis for reducing the likelihood of developing a UTI has been associated with a 24-fold increased risk of Escherichia coli developing resistance to </a:t>
            </a:r>
            <a:r>
              <a:rPr lang="en-US" dirty="0" err="1" smtClean="0"/>
              <a:t>trimethoprim–sulfamethoxazole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antibiotic prophylaxis has not been proven to reduce the incidence of pyelonephritis in children with VUR.</a:t>
            </a:r>
            <a:endParaRPr lang="en-US" b="1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Clinical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Assessment of reflux</a:t>
            </a:r>
          </a:p>
          <a:p>
            <a:r>
              <a:rPr lang="en-US" dirty="0" smtClean="0"/>
              <a:t>The only tests that routinely and reliably detect reflux are voiding </a:t>
            </a:r>
            <a:r>
              <a:rPr lang="en-US" dirty="0" err="1" smtClean="0"/>
              <a:t>cystourethrography</a:t>
            </a:r>
            <a:r>
              <a:rPr lang="en-US" dirty="0" smtClean="0"/>
              <a:t> (VCUG) and nuclear </a:t>
            </a:r>
            <a:r>
              <a:rPr lang="en-US" dirty="0" err="1" smtClean="0"/>
              <a:t>cystography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initial VCUG provides better </a:t>
            </a:r>
            <a:r>
              <a:rPr lang="en-US" dirty="0" smtClean="0">
                <a:solidFill>
                  <a:srgbClr val="FF0000"/>
                </a:solidFill>
              </a:rPr>
              <a:t>anatomic details </a:t>
            </a:r>
            <a:r>
              <a:rPr lang="en-US" dirty="0" smtClean="0"/>
              <a:t>regarding reflux, including the presence or absence of </a:t>
            </a:r>
            <a:r>
              <a:rPr lang="en-US" dirty="0" err="1" smtClean="0">
                <a:solidFill>
                  <a:srgbClr val="FF0000"/>
                </a:solidFill>
              </a:rPr>
              <a:t>periureteral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diverticuli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ureteral</a:t>
            </a:r>
            <a:r>
              <a:rPr lang="en-US" dirty="0" smtClean="0">
                <a:solidFill>
                  <a:srgbClr val="000099"/>
                </a:solidFill>
              </a:rPr>
              <a:t> duplication</a:t>
            </a:r>
            <a:r>
              <a:rPr lang="en-US" dirty="0" smtClean="0"/>
              <a:t>, and abnormalities of the bladder, such as </a:t>
            </a:r>
            <a:r>
              <a:rPr lang="en-US" dirty="0" err="1" smtClean="0">
                <a:solidFill>
                  <a:srgbClr val="FF0000"/>
                </a:solidFill>
              </a:rPr>
              <a:t>trabeculations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0099"/>
                </a:solidFill>
              </a:rPr>
              <a:t>urethral obstruction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Typically, follow-up studies are performed with nuclear </a:t>
            </a:r>
            <a:r>
              <a:rPr lang="en-US" dirty="0" err="1" smtClean="0"/>
              <a:t>cystography</a:t>
            </a:r>
            <a:r>
              <a:rPr lang="en-US" dirty="0" smtClean="0"/>
              <a:t>, as there is a decreased exposure to radioactivity with this study.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Clinical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Assessment of renal scars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Vesicoureteral reflux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0"/>
            <a:ext cx="6248400" cy="42672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What is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vesicoureteral reflux (VUR)?</a:t>
            </a:r>
          </a:p>
          <a:p>
            <a:r>
              <a:rPr lang="en-US" b="1" i="1" dirty="0" smtClean="0">
                <a:solidFill>
                  <a:srgbClr val="00B0F0"/>
                </a:solidFill>
              </a:rPr>
              <a:t>Who gets </a:t>
            </a:r>
            <a:r>
              <a:rPr lang="en-US" b="1" dirty="0" smtClean="0"/>
              <a:t>VUR?</a:t>
            </a:r>
          </a:p>
          <a:p>
            <a:r>
              <a:rPr lang="en-US" b="1" dirty="0" smtClean="0"/>
              <a:t>What are the </a:t>
            </a:r>
            <a:r>
              <a:rPr lang="en-US" b="1" i="1" dirty="0" smtClean="0">
                <a:solidFill>
                  <a:srgbClr val="00B0F0"/>
                </a:solidFill>
              </a:rPr>
              <a:t>types</a:t>
            </a:r>
            <a:r>
              <a:rPr lang="en-US" b="1" dirty="0" smtClean="0"/>
              <a:t> of VUR?</a:t>
            </a:r>
          </a:p>
          <a:p>
            <a:r>
              <a:rPr lang="en-US" b="1" dirty="0" smtClean="0"/>
              <a:t>What are the </a:t>
            </a:r>
            <a:r>
              <a:rPr lang="en-US" b="1" i="1" dirty="0" smtClean="0">
                <a:solidFill>
                  <a:srgbClr val="00B0F0"/>
                </a:solidFill>
              </a:rPr>
              <a:t>symptoms</a:t>
            </a:r>
            <a:r>
              <a:rPr lang="en-US" b="1" dirty="0" smtClean="0"/>
              <a:t> of VUR?</a:t>
            </a:r>
          </a:p>
          <a:p>
            <a:r>
              <a:rPr lang="en-US" b="1" dirty="0" smtClean="0"/>
              <a:t>What are the </a:t>
            </a:r>
            <a:r>
              <a:rPr lang="en-US" b="1" i="1" dirty="0" smtClean="0">
                <a:solidFill>
                  <a:srgbClr val="00B0F0"/>
                </a:solidFill>
              </a:rPr>
              <a:t>complications</a:t>
            </a:r>
            <a:r>
              <a:rPr lang="en-US" b="1" dirty="0" smtClean="0"/>
              <a:t> of VUR?</a:t>
            </a:r>
          </a:p>
          <a:p>
            <a:r>
              <a:rPr lang="en-US" b="1" dirty="0" smtClean="0"/>
              <a:t>How is VUR </a:t>
            </a:r>
            <a:r>
              <a:rPr lang="en-US" b="1" i="1" dirty="0" smtClean="0">
                <a:solidFill>
                  <a:srgbClr val="00B0F0"/>
                </a:solidFill>
              </a:rPr>
              <a:t>diagnosed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What </a:t>
            </a:r>
            <a:r>
              <a:rPr lang="en-US" b="1" i="1" dirty="0" smtClean="0">
                <a:solidFill>
                  <a:srgbClr val="00B0F0"/>
                </a:solidFill>
              </a:rPr>
              <a:t>other tests </a:t>
            </a:r>
            <a:r>
              <a:rPr lang="en-US" b="1" dirty="0" smtClean="0"/>
              <a:t>do children with VUR need?</a:t>
            </a:r>
          </a:p>
          <a:p>
            <a:r>
              <a:rPr lang="en-US" b="1" dirty="0" smtClean="0"/>
              <a:t>How is primary VUR </a:t>
            </a:r>
            <a:r>
              <a:rPr lang="en-US" b="1" i="1" dirty="0" smtClean="0">
                <a:solidFill>
                  <a:srgbClr val="00B0F0"/>
                </a:solidFill>
              </a:rPr>
              <a:t>treated</a:t>
            </a:r>
            <a:r>
              <a:rPr lang="en-US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Diagnostic work-up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basic diagnostic work-up comprises :</a:t>
            </a:r>
          </a:p>
          <a:p>
            <a:r>
              <a:rPr lang="en-US" dirty="0" smtClean="0"/>
              <a:t>detailed medical history (including family history, screening for LUTD),</a:t>
            </a:r>
          </a:p>
          <a:p>
            <a:r>
              <a:rPr lang="en-US" dirty="0" smtClean="0"/>
              <a:t> physical examination including blood pressure measurement, </a:t>
            </a:r>
          </a:p>
          <a:p>
            <a:r>
              <a:rPr lang="en-US" dirty="0" smtClean="0"/>
              <a:t>urinalysis (including </a:t>
            </a:r>
            <a:r>
              <a:rPr lang="en-US" dirty="0" err="1" smtClean="0"/>
              <a:t>proteinuria</a:t>
            </a:r>
            <a:r>
              <a:rPr lang="en-US" dirty="0" smtClean="0"/>
              <a:t>), and </a:t>
            </a:r>
          </a:p>
          <a:p>
            <a:r>
              <a:rPr lang="en-US" dirty="0" smtClean="0"/>
              <a:t>urine culture.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Diagnostic work-up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choice of imaging modalities varies depending on the mode of presentation.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Diagnostic work-up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The use of VCUG is recommended :</a:t>
            </a:r>
          </a:p>
          <a:p>
            <a:r>
              <a:rPr lang="en-US" dirty="0" smtClean="0"/>
              <a:t>In patients with US findings of bilateral high-grade </a:t>
            </a:r>
            <a:r>
              <a:rPr lang="en-US" dirty="0" err="1" smtClean="0"/>
              <a:t>hydronephrosis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duplex kidneys, </a:t>
            </a:r>
          </a:p>
          <a:p>
            <a:r>
              <a:rPr lang="en-US" dirty="0" err="1" smtClean="0"/>
              <a:t>ureterocele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ureteric</a:t>
            </a:r>
            <a:r>
              <a:rPr lang="en-US" dirty="0" smtClean="0"/>
              <a:t> dilatation and </a:t>
            </a:r>
          </a:p>
          <a:p>
            <a:r>
              <a:rPr lang="en-US" dirty="0" smtClean="0"/>
              <a:t>abnormal bladders, as the likelihood of VUR is much higher. </a:t>
            </a:r>
          </a:p>
          <a:p>
            <a:r>
              <a:rPr lang="en-US" dirty="0" smtClean="0"/>
              <a:t>In all other conditions, the use of VCUG to detect reflux is optional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Grading of reflux</a:t>
            </a:r>
            <a:endParaRPr lang="en-US" dirty="0"/>
          </a:p>
        </p:txBody>
      </p:sp>
      <p:pic>
        <p:nvPicPr>
          <p:cNvPr id="4" name="Content Placeholder 3" descr="DA2C35FFU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752600"/>
            <a:ext cx="7315200" cy="51043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Grading of reflux</a:t>
            </a:r>
            <a:endParaRPr lang="en-US" dirty="0"/>
          </a:p>
        </p:txBody>
      </p:sp>
      <p:pic>
        <p:nvPicPr>
          <p:cNvPr id="7170" name="Picture 2" descr="E:\Pictures\thumb_anatomy_Vesicoureteral_reflux_Nor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4114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Grade 1</a:t>
            </a:r>
            <a:endParaRPr lang="en-US" dirty="0"/>
          </a:p>
        </p:txBody>
      </p:sp>
      <p:pic>
        <p:nvPicPr>
          <p:cNvPr id="1026" name="Picture 2" descr="E:\Pictures\anatomy_Vesicoureteral_reflux_G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95055"/>
            <a:ext cx="4114800" cy="4862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Grade 2</a:t>
            </a:r>
            <a:endParaRPr lang="en-US" dirty="0"/>
          </a:p>
        </p:txBody>
      </p:sp>
      <p:pic>
        <p:nvPicPr>
          <p:cNvPr id="3074" name="Picture 2" descr="E:\Pictures\thumb_anatomy_Vesicoureteral_reflux_Gr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05001"/>
            <a:ext cx="4114800" cy="46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Grade 3</a:t>
            </a:r>
            <a:endParaRPr lang="en-US" dirty="0"/>
          </a:p>
        </p:txBody>
      </p:sp>
      <p:pic>
        <p:nvPicPr>
          <p:cNvPr id="4098" name="Picture 2" descr="E:\Pictures\thumb_anatomy_Vesicoureteral_reflux_GrI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9" y="1767839"/>
            <a:ext cx="4114800" cy="508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Grade 4</a:t>
            </a:r>
            <a:endParaRPr lang="en-US" dirty="0"/>
          </a:p>
        </p:txBody>
      </p:sp>
      <p:pic>
        <p:nvPicPr>
          <p:cNvPr id="5122" name="Picture 2" descr="E:\Pictures\thumb_anatomy_Vesicoureteral_reflux_GrI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799" y="1752603"/>
            <a:ext cx="4114800" cy="4555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Grade 5</a:t>
            </a:r>
            <a:endParaRPr lang="en-US" dirty="0"/>
          </a:p>
        </p:txBody>
      </p:sp>
      <p:pic>
        <p:nvPicPr>
          <p:cNvPr id="6146" name="Picture 2" descr="E:\Pictures\thumb_anatomy_Vesicoureteral_reflux_Gr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4361689" cy="49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86000"/>
            <a:ext cx="6248400" cy="4343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Upon completion of this activity, participants should be able to:</a:t>
            </a:r>
          </a:p>
          <a:p>
            <a:r>
              <a:rPr lang="en-US" dirty="0" smtClean="0"/>
              <a:t>Describe the </a:t>
            </a:r>
            <a:r>
              <a:rPr lang="en-US" b="1" i="1" dirty="0" smtClean="0">
                <a:solidFill>
                  <a:srgbClr val="00B0F0"/>
                </a:solidFill>
              </a:rPr>
              <a:t>prevalence</a:t>
            </a:r>
            <a:r>
              <a:rPr lang="en-US" dirty="0" smtClean="0"/>
              <a:t> of vesicoureteral reflux (VUR) in the general pediatric population and in children with urinary tract infections.</a:t>
            </a:r>
          </a:p>
          <a:p>
            <a:r>
              <a:rPr lang="en-US" dirty="0" smtClean="0"/>
              <a:t>Describe the </a:t>
            </a:r>
            <a:r>
              <a:rPr lang="en-US" b="1" i="1" dirty="0" smtClean="0">
                <a:solidFill>
                  <a:srgbClr val="00B0F0"/>
                </a:solidFill>
              </a:rPr>
              <a:t>grading system </a:t>
            </a:r>
            <a:r>
              <a:rPr lang="en-US" dirty="0" smtClean="0"/>
              <a:t>of the International Reflux Study for classification of VUR.</a:t>
            </a:r>
          </a:p>
          <a:p>
            <a:r>
              <a:rPr lang="en-US" dirty="0" smtClean="0"/>
              <a:t>Describe the </a:t>
            </a:r>
            <a:r>
              <a:rPr lang="en-US" b="1" i="1" dirty="0" smtClean="0">
                <a:solidFill>
                  <a:srgbClr val="00B0F0"/>
                </a:solidFill>
              </a:rPr>
              <a:t>inheritance pattern </a:t>
            </a:r>
            <a:r>
              <a:rPr lang="en-US" dirty="0" smtClean="0"/>
              <a:t>of VUR and guidelines for its management.</a:t>
            </a:r>
          </a:p>
          <a:p>
            <a:r>
              <a:rPr lang="en-US" dirty="0" smtClean="0"/>
              <a:t>Identify the most reliable tests for the </a:t>
            </a:r>
            <a:r>
              <a:rPr lang="en-US" b="1" i="1" dirty="0" smtClean="0">
                <a:solidFill>
                  <a:srgbClr val="00B0F0"/>
                </a:solidFill>
              </a:rPr>
              <a:t>diagnosis</a:t>
            </a:r>
            <a:r>
              <a:rPr lang="en-US" dirty="0" smtClean="0"/>
              <a:t> of VUR.</a:t>
            </a:r>
          </a:p>
          <a:p>
            <a:r>
              <a:rPr lang="en-US" dirty="0" smtClean="0"/>
              <a:t>Describe the </a:t>
            </a:r>
            <a:r>
              <a:rPr lang="en-US" b="1" i="1" dirty="0" smtClean="0">
                <a:solidFill>
                  <a:srgbClr val="00B0F0"/>
                </a:solidFill>
              </a:rPr>
              <a:t>techniques and efficacy of surgery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the management of VUR.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3792"/>
              <a:ext cx="5760" cy="52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890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68909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7" name="Picture 9" descr="nruro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7" y="3750"/>
              <a:ext cx="1692" cy="298"/>
            </a:xfrm>
            <a:prstGeom prst="rect">
              <a:avLst/>
            </a:prstGeom>
            <a:noFill/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7200" y="609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International </a:t>
            </a:r>
            <a:r>
              <a:rPr lang="en-US" dirty="0"/>
              <a:t>Reflux Grading System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62000" y="5257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/>
              <a:t>Cooper, C. S. </a:t>
            </a:r>
            <a:r>
              <a:rPr lang="en-GB" sz="1200"/>
              <a:t>(2009)</a:t>
            </a:r>
            <a:r>
              <a:rPr lang="en-US" sz="1200"/>
              <a:t> Diagnosis and management of vesicoureteral reflux in children</a:t>
            </a:r>
            <a:endParaRPr lang="en-US" sz="1200">
              <a:cs typeface="Times New Roman" pitchFamily="18" charset="0"/>
            </a:endParaRPr>
          </a:p>
          <a:p>
            <a:pPr algn="ctr"/>
            <a:r>
              <a:rPr lang="en-US" sz="1200" i="1"/>
              <a:t>Nat. Rev. Urol.</a:t>
            </a:r>
            <a:r>
              <a:rPr lang="en-US" sz="1200"/>
              <a:t> doi:10.1038/nrurol.2009.150</a:t>
            </a:r>
          </a:p>
        </p:txBody>
      </p:sp>
      <p:pic>
        <p:nvPicPr>
          <p:cNvPr id="2067" name="Picture 19" descr="nru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33475"/>
            <a:ext cx="3962400" cy="395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Grade I</a:t>
            </a:r>
            <a:r>
              <a:rPr lang="en-US" dirty="0" smtClean="0"/>
              <a:t>- </a:t>
            </a:r>
            <a:r>
              <a:rPr lang="en-US" dirty="0" err="1" smtClean="0"/>
              <a:t>ureter</a:t>
            </a:r>
            <a:r>
              <a:rPr lang="en-US" dirty="0" smtClean="0"/>
              <a:t> only</a:t>
            </a:r>
            <a:endParaRPr lang="en-US" dirty="0"/>
          </a:p>
        </p:txBody>
      </p:sp>
      <p:pic>
        <p:nvPicPr>
          <p:cNvPr id="4" name="Picture 4" descr="vur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26" t="44737" r="9210" b="9210"/>
          <a:stretch>
            <a:fillRect/>
          </a:stretch>
        </p:blipFill>
        <p:spPr>
          <a:xfrm>
            <a:off x="1828800" y="1752600"/>
            <a:ext cx="7315200" cy="4800600"/>
          </a:xfrm>
          <a:noFill/>
          <a:ln/>
        </p:spPr>
      </p:pic>
      <p:sp>
        <p:nvSpPr>
          <p:cNvPr id="6" name="Left Arrow 5"/>
          <p:cNvSpPr/>
          <p:nvPr/>
        </p:nvSpPr>
        <p:spPr>
          <a:xfrm>
            <a:off x="7391400" y="3505200"/>
            <a:ext cx="7620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Grade II</a:t>
            </a:r>
            <a:r>
              <a:rPr lang="en-US" sz="3200" dirty="0" smtClean="0"/>
              <a:t>-</a:t>
            </a:r>
            <a:r>
              <a:rPr lang="en-US" sz="3200" dirty="0" err="1" smtClean="0"/>
              <a:t>Ureter</a:t>
            </a:r>
            <a:r>
              <a:rPr lang="en-US" sz="3200" dirty="0" smtClean="0"/>
              <a:t>, pelvis, calyces, no dilation, normal </a:t>
            </a:r>
            <a:r>
              <a:rPr lang="en-US" sz="3200" dirty="0" err="1" smtClean="0"/>
              <a:t>calyceal</a:t>
            </a:r>
            <a:r>
              <a:rPr lang="en-US" sz="3200" dirty="0" smtClean="0"/>
              <a:t> </a:t>
            </a:r>
            <a:r>
              <a:rPr lang="en-US" sz="3200" dirty="0" err="1" smtClean="0"/>
              <a:t>fornices</a:t>
            </a:r>
            <a:endParaRPr lang="en-US" sz="3200" dirty="0"/>
          </a:p>
        </p:txBody>
      </p:sp>
      <p:pic>
        <p:nvPicPr>
          <p:cNvPr id="4" name="Picture 7" descr="vu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000" t="22000" r="14000" b="8000"/>
          <a:stretch>
            <a:fillRect/>
          </a:stretch>
        </p:blipFill>
        <p:spPr>
          <a:xfrm>
            <a:off x="3070044" y="2131748"/>
            <a:ext cx="4626156" cy="4497652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Grade III</a:t>
            </a:r>
            <a:r>
              <a:rPr lang="en-US" sz="2400" dirty="0" smtClean="0"/>
              <a:t>-Mild or moderate dilation and/or </a:t>
            </a:r>
            <a:r>
              <a:rPr lang="en-US" sz="2400" dirty="0" err="1" smtClean="0"/>
              <a:t>tortuosity</a:t>
            </a:r>
            <a:r>
              <a:rPr lang="en-US" sz="2400" dirty="0" smtClean="0"/>
              <a:t> of the </a:t>
            </a:r>
            <a:r>
              <a:rPr lang="en-US" sz="2400" dirty="0" err="1" smtClean="0"/>
              <a:t>ureter</a:t>
            </a:r>
            <a:r>
              <a:rPr lang="en-US" sz="2400" dirty="0" smtClean="0"/>
              <a:t>, and mild or moderate dilation of the pelvis, but no or slight blunting of the </a:t>
            </a:r>
            <a:r>
              <a:rPr lang="en-US" sz="2400" dirty="0" err="1" smtClean="0"/>
              <a:t>fornic</a:t>
            </a:r>
            <a:endParaRPr lang="en-US" sz="2400" dirty="0"/>
          </a:p>
        </p:txBody>
      </p:sp>
      <p:pic>
        <p:nvPicPr>
          <p:cNvPr id="4" name="Picture 6" descr="vur 3 bi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000" t="12343" r="17218" b="8000"/>
          <a:stretch>
            <a:fillRect/>
          </a:stretch>
        </p:blipFill>
        <p:spPr>
          <a:xfrm>
            <a:off x="3339313" y="1752033"/>
            <a:ext cx="4280687" cy="510596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Grade IV</a:t>
            </a:r>
            <a:r>
              <a:rPr lang="en-US" sz="1800" dirty="0" smtClean="0"/>
              <a:t>- Moderate dilation and/or </a:t>
            </a:r>
            <a:r>
              <a:rPr lang="en-US" sz="1800" dirty="0" err="1" smtClean="0"/>
              <a:t>tortuosity</a:t>
            </a:r>
            <a:r>
              <a:rPr lang="en-US" sz="1800" dirty="0" smtClean="0"/>
              <a:t> of the </a:t>
            </a:r>
            <a:r>
              <a:rPr lang="en-US" sz="1800" dirty="0" err="1" smtClean="0"/>
              <a:t>ureter</a:t>
            </a:r>
            <a:r>
              <a:rPr lang="en-US" sz="1800" dirty="0" smtClean="0"/>
              <a:t> and mild dilation of renal pelvis and calyces; complete obliteration of sharp angle of </a:t>
            </a:r>
            <a:r>
              <a:rPr lang="en-US" sz="1800" dirty="0" err="1" smtClean="0"/>
              <a:t>fornices</a:t>
            </a:r>
            <a:r>
              <a:rPr lang="en-US" sz="1800" dirty="0" smtClean="0"/>
              <a:t> but maintenance of papillary impressions in majority of calyces, but no or slight blunting </a:t>
            </a:r>
            <a:endParaRPr lang="en-US" sz="1800" dirty="0"/>
          </a:p>
        </p:txBody>
      </p:sp>
      <p:pic>
        <p:nvPicPr>
          <p:cNvPr id="4" name="Picture 7" descr="vu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33" t="21333" r="10667" b="12000"/>
          <a:stretch>
            <a:fillRect/>
          </a:stretch>
        </p:blipFill>
        <p:spPr>
          <a:xfrm>
            <a:off x="2514601" y="1752600"/>
            <a:ext cx="5844954" cy="512717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solidFill>
                  <a:srgbClr val="FF0000"/>
                </a:solidFill>
              </a:rPr>
              <a:t>Grade V</a:t>
            </a:r>
            <a:r>
              <a:rPr lang="en-US" sz="2200" dirty="0" smtClean="0"/>
              <a:t>- Gross dilation and </a:t>
            </a:r>
            <a:r>
              <a:rPr lang="en-US" sz="2200" dirty="0" err="1" smtClean="0"/>
              <a:t>tortuosity</a:t>
            </a:r>
            <a:r>
              <a:rPr lang="en-US" sz="2200" dirty="0" smtClean="0"/>
              <a:t> of </a:t>
            </a:r>
            <a:r>
              <a:rPr lang="en-US" sz="2200" dirty="0" err="1" smtClean="0"/>
              <a:t>ureter</a:t>
            </a:r>
            <a:r>
              <a:rPr lang="en-US" sz="2200" dirty="0" smtClean="0"/>
              <a:t>; gross dilation of renal pelvis and calyces; papillary impressions are no longer visible in majority of calyces</a:t>
            </a:r>
            <a:endParaRPr lang="en-US" sz="2200" dirty="0"/>
          </a:p>
        </p:txBody>
      </p:sp>
      <p:pic>
        <p:nvPicPr>
          <p:cNvPr id="4" name="Picture 10" descr="reflux grade 5 reflux100080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00" t="30339" b="8000"/>
          <a:stretch>
            <a:fillRect/>
          </a:stretch>
        </p:blipFill>
        <p:spPr>
          <a:xfrm>
            <a:off x="2209800" y="1828800"/>
            <a:ext cx="6629400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There are mainly two treatment approaches</a:t>
            </a:r>
          </a:p>
          <a:p>
            <a:r>
              <a:rPr lang="en-US" dirty="0" smtClean="0"/>
              <a:t>Conservative</a:t>
            </a:r>
          </a:p>
          <a:p>
            <a:r>
              <a:rPr lang="en-US" dirty="0" smtClean="0"/>
              <a:t>Interventional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Spontaneous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362200"/>
            <a:ext cx="67818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Low Grade</a:t>
            </a:r>
          </a:p>
          <a:p>
            <a:pPr lvl="1"/>
            <a:r>
              <a:rPr lang="en-US" sz="2400" dirty="0" smtClean="0"/>
              <a:t>Grade I……………………………..  82% at 5 years</a:t>
            </a:r>
          </a:p>
          <a:p>
            <a:pPr lvl="1"/>
            <a:r>
              <a:rPr lang="en-US" sz="2400" dirty="0" smtClean="0"/>
              <a:t>Grade II……………………………..80% at 5 years</a:t>
            </a:r>
          </a:p>
          <a:p>
            <a:r>
              <a:rPr lang="en-US" sz="2800" dirty="0" smtClean="0"/>
              <a:t>Intermediate Grade – III……50% at 5 yrs</a:t>
            </a:r>
          </a:p>
          <a:p>
            <a:r>
              <a:rPr lang="en-US" sz="2800" dirty="0" smtClean="0"/>
              <a:t>Grade IV……………………………25% at 5 yrs</a:t>
            </a:r>
            <a:endParaRPr lang="en-US" dirty="0" smtClean="0"/>
          </a:p>
          <a:p>
            <a:r>
              <a:rPr lang="en-US" sz="2800" dirty="0" smtClean="0"/>
              <a:t>Grade V…………………………….</a:t>
            </a:r>
            <a:r>
              <a:rPr lang="en-US" sz="2400" dirty="0" smtClean="0"/>
              <a:t>12% resolution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Spontaneous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209800"/>
            <a:ext cx="6248400" cy="3840163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>Grade III &amp; IV management presents the most controversy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Spontaneous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Age at diagnosis</a:t>
            </a:r>
          </a:p>
          <a:p>
            <a:pPr lvl="1"/>
            <a:r>
              <a:rPr lang="en-US" dirty="0" smtClean="0"/>
              <a:t>Younger children are more likely to have VUR</a:t>
            </a:r>
          </a:p>
          <a:p>
            <a:pPr lvl="1"/>
            <a:r>
              <a:rPr lang="en-US" dirty="0" smtClean="0"/>
              <a:t>VUR is more likely to resolve in younger children</a:t>
            </a:r>
          </a:p>
          <a:p>
            <a:pPr lvl="1"/>
            <a:r>
              <a:rPr lang="en-US" dirty="0" smtClean="0"/>
              <a:t>Intervals of significant growth and beneficial </a:t>
            </a:r>
            <a:r>
              <a:rPr lang="en-US" dirty="0" err="1" smtClean="0"/>
              <a:t>urodynamic</a:t>
            </a:r>
            <a:r>
              <a:rPr lang="en-US" dirty="0" smtClean="0"/>
              <a:t> change are most likely to effect change</a:t>
            </a:r>
          </a:p>
          <a:p>
            <a:pPr lvl="1"/>
            <a:r>
              <a:rPr lang="en-US" dirty="0" smtClean="0"/>
              <a:t>Resolution usually occurs within the first few years after diagnosis</a:t>
            </a:r>
          </a:p>
          <a:p>
            <a:pPr lvl="1"/>
            <a:r>
              <a:rPr lang="en-US" dirty="0" smtClean="0"/>
              <a:t>Rarely resolves if continued reflux after 5 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Background, incidence and 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VUR is the </a:t>
            </a:r>
            <a:r>
              <a:rPr lang="en-US" b="1" i="1" dirty="0" smtClean="0">
                <a:solidFill>
                  <a:srgbClr val="C00000"/>
                </a:solidFill>
              </a:rPr>
              <a:t>retrograde flow of urine </a:t>
            </a:r>
            <a:r>
              <a:rPr lang="en-US" dirty="0" smtClean="0"/>
              <a:t>from the bladder into the </a:t>
            </a:r>
            <a:r>
              <a:rPr lang="en-US" dirty="0" err="1" smtClean="0"/>
              <a:t>ureter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occurs in approximately </a:t>
            </a:r>
            <a:r>
              <a:rPr lang="en-US" b="1" i="1" dirty="0" smtClean="0">
                <a:solidFill>
                  <a:srgbClr val="C00000"/>
                </a:solidFill>
              </a:rPr>
              <a:t>1–3% of children </a:t>
            </a:r>
            <a:r>
              <a:rPr lang="en-US" dirty="0" smtClean="0"/>
              <a:t>and is associated with </a:t>
            </a:r>
            <a:r>
              <a:rPr lang="en-US" b="1" i="1" dirty="0" smtClean="0">
                <a:solidFill>
                  <a:srgbClr val="C00000"/>
                </a:solidFill>
              </a:rPr>
              <a:t>7–17% of children </a:t>
            </a:r>
            <a:r>
              <a:rPr lang="en-US" dirty="0" smtClean="0"/>
              <a:t>diagnosed with </a:t>
            </a:r>
            <a:r>
              <a:rPr lang="en-US" b="1" i="1" dirty="0" smtClean="0">
                <a:solidFill>
                  <a:srgbClr val="C00000"/>
                </a:solidFill>
              </a:rPr>
              <a:t>end-stage renal disease </a:t>
            </a:r>
            <a:r>
              <a:rPr lang="en-US" dirty="0" smtClean="0"/>
              <a:t>worldwide.</a:t>
            </a:r>
          </a:p>
          <a:p>
            <a:r>
              <a:rPr lang="en-US" i="1" dirty="0" smtClean="0"/>
              <a:t>Treatment of VUR is </a:t>
            </a:r>
            <a:r>
              <a:rPr lang="en-US" i="1" dirty="0" smtClean="0">
                <a:solidFill>
                  <a:srgbClr val="C00000"/>
                </a:solidFill>
              </a:rPr>
              <a:t>aimed </a:t>
            </a:r>
            <a:r>
              <a:rPr lang="en-US" i="1" dirty="0" smtClean="0"/>
              <a:t>at preventing the </a:t>
            </a:r>
            <a:r>
              <a:rPr lang="en-US" i="1" dirty="0" err="1" smtClean="0"/>
              <a:t>sequelae</a:t>
            </a:r>
            <a:r>
              <a:rPr lang="en-US" i="1" dirty="0" smtClean="0"/>
              <a:t> of pyelonephritis, renal parenchymal injury, hypertension, and chronic renal insufficiency. </a:t>
            </a:r>
          </a:p>
          <a:p>
            <a:r>
              <a:rPr lang="en-US" dirty="0" smtClean="0"/>
              <a:t>A period of </a:t>
            </a:r>
            <a:r>
              <a:rPr lang="en-US" dirty="0" smtClean="0">
                <a:solidFill>
                  <a:srgbClr val="C00000"/>
                </a:solidFill>
              </a:rPr>
              <a:t>30–40 years </a:t>
            </a:r>
            <a:r>
              <a:rPr lang="en-US" dirty="0" smtClean="0"/>
              <a:t>can pass between the first renal-scarring pyelonephritis and the development of </a:t>
            </a:r>
            <a:r>
              <a:rPr lang="en-US" dirty="0" smtClean="0">
                <a:solidFill>
                  <a:srgbClr val="C00000"/>
                </a:solidFill>
              </a:rPr>
              <a:t>hypertension or end-stage renal disease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Management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Spontaneous resolution of VUR occurs in many infants and children - rarely at puberty</a:t>
            </a:r>
          </a:p>
          <a:p>
            <a:r>
              <a:rPr lang="en-US" dirty="0" smtClean="0"/>
              <a:t>More severe grades are less likely to resolve</a:t>
            </a:r>
          </a:p>
          <a:p>
            <a:r>
              <a:rPr lang="en-US" dirty="0" smtClean="0"/>
              <a:t>Sterile reflux does not appear to cause significant nephropathy</a:t>
            </a:r>
          </a:p>
          <a:p>
            <a:r>
              <a:rPr lang="en-US" dirty="0" smtClean="0"/>
              <a:t>Extended courses of prophylactic antibiotics are well tolerated by children</a:t>
            </a:r>
          </a:p>
          <a:p>
            <a:r>
              <a:rPr lang="en-US" dirty="0" smtClean="0"/>
              <a:t>Anti-Reflux surgery is highly successful in capable hands</a:t>
            </a:r>
          </a:p>
          <a:p>
            <a:pPr lvl="1"/>
            <a:r>
              <a:rPr lang="en-US" dirty="0" smtClean="0"/>
              <a:t>95-99% success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Management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Medical management initially recommended for </a:t>
            </a:r>
            <a:r>
              <a:rPr lang="en-US" dirty="0" err="1" smtClean="0"/>
              <a:t>prepubertal</a:t>
            </a:r>
            <a:r>
              <a:rPr lang="en-US" dirty="0" smtClean="0"/>
              <a:t> children with I, II, III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also may be true for Grade IV - esp. in younger children with unilateral disease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no trend in improvement is seen in 2 - 3 years, surgery is recommended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Grade V is unlikely to resolve and surgery is recommended after infancy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Observation may be reasonable if diagnosed </a:t>
            </a:r>
            <a:r>
              <a:rPr lang="en-US" dirty="0" err="1" smtClean="0"/>
              <a:t>perinatally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Management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Surgery recommended in most girls with persistent VUR</a:t>
            </a:r>
          </a:p>
          <a:p>
            <a:pPr lvl="1"/>
            <a:r>
              <a:rPr lang="en-US" dirty="0" smtClean="0"/>
              <a:t>Implications for future pregnancies</a:t>
            </a:r>
          </a:p>
          <a:p>
            <a:pPr lvl="1"/>
            <a:r>
              <a:rPr lang="en-US" dirty="0" smtClean="0"/>
              <a:t>Especially if recurrent infections or scars present</a:t>
            </a:r>
          </a:p>
          <a:p>
            <a:r>
              <a:rPr lang="en-US" dirty="0" smtClean="0"/>
              <a:t>Some discontinue antibiotics at puberty in girls</a:t>
            </a:r>
          </a:p>
          <a:p>
            <a:pPr lvl="1"/>
            <a:r>
              <a:rPr lang="en-US" dirty="0" smtClean="0"/>
              <a:t>Surgery if UTI occurs</a:t>
            </a:r>
          </a:p>
          <a:p>
            <a:r>
              <a:rPr lang="en-US" dirty="0" smtClean="0"/>
              <a:t>Prophylaxis can be stopped at puberty in boys</a:t>
            </a:r>
          </a:p>
          <a:p>
            <a:pPr lvl="1"/>
            <a:r>
              <a:rPr lang="en-US" dirty="0" smtClean="0"/>
              <a:t>Less likely to develop UTIs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Conservative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objective of conservative therapy is prevention of febrile UTI</a:t>
            </a:r>
          </a:p>
          <a:p>
            <a:r>
              <a:rPr lang="en-US" dirty="0" smtClean="0"/>
              <a:t>It is based on the understanding that:</a:t>
            </a:r>
          </a:p>
          <a:p>
            <a:r>
              <a:rPr lang="en-US" dirty="0" smtClean="0"/>
              <a:t>VUR resolves spontaneously, mostly in young patients with low-grade reflux; 81% and 48% in VUR grades I-II and III-V, respectively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VUR does not damage the kidney when free of infection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Conservative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The conservative approach includes: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watchful waiting</a:t>
            </a:r>
            <a:r>
              <a:rPr lang="en-US" dirty="0" smtClean="0"/>
              <a:t>, </a:t>
            </a:r>
          </a:p>
          <a:p>
            <a:r>
              <a:rPr lang="en-US" dirty="0" smtClean="0"/>
              <a:t>intermittent or continuous </a:t>
            </a:r>
            <a:r>
              <a:rPr lang="en-US" dirty="0" smtClean="0">
                <a:solidFill>
                  <a:srgbClr val="000099"/>
                </a:solidFill>
              </a:rPr>
              <a:t>antibiotic prophylaxis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bladder rehabilitation </a:t>
            </a:r>
            <a:r>
              <a:rPr lang="en-US" dirty="0" smtClean="0"/>
              <a:t>in those with LUTD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Circumcision</a:t>
            </a:r>
            <a:r>
              <a:rPr lang="en-US" dirty="0" smtClean="0"/>
              <a:t> during early infancy may be considered as part of conservative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Conservative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>
                <a:solidFill>
                  <a:srgbClr val="000099"/>
                </a:solidFill>
              </a:rPr>
              <a:t>The most used antibacterial agents for prophylactic treatment are :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nitrofurantoin</a:t>
            </a:r>
            <a:r>
              <a:rPr lang="en-US" dirty="0" smtClean="0"/>
              <a:t> (in children &gt; 3 months: 1-2 mg/kg/day, orally)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trimethoprim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(in children &gt; 3 months:2mg/kg/day, orally)</a:t>
            </a:r>
          </a:p>
          <a:p>
            <a:r>
              <a:rPr lang="en-US" dirty="0" smtClean="0"/>
              <a:t>In the first 3 months of life, when these agents are poorly absorbed from the gut, </a:t>
            </a:r>
            <a:r>
              <a:rPr lang="en-US" dirty="0" err="1" smtClean="0">
                <a:solidFill>
                  <a:srgbClr val="FF0000"/>
                </a:solidFill>
              </a:rPr>
              <a:t>amoxycillin</a:t>
            </a:r>
            <a:r>
              <a:rPr lang="en-US" dirty="0" smtClean="0"/>
              <a:t> </a:t>
            </a:r>
            <a:r>
              <a:rPr lang="en-US" dirty="0" smtClean="0"/>
              <a:t>(15 </a:t>
            </a:r>
            <a:r>
              <a:rPr lang="en-US" dirty="0" smtClean="0"/>
              <a:t>mg/kg/day, orally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Surgical Management: Indications for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Breakthrough UTIs on prophylactic antibiotics</a:t>
            </a:r>
          </a:p>
          <a:p>
            <a:r>
              <a:rPr lang="en-US" sz="2400" dirty="0" smtClean="0"/>
              <a:t>Noncompliance with medical management</a:t>
            </a:r>
          </a:p>
          <a:p>
            <a:r>
              <a:rPr lang="en-US" sz="2400" dirty="0" smtClean="0"/>
              <a:t>Severe VUR (Grade IV &amp; V), especially with </a:t>
            </a:r>
            <a:r>
              <a:rPr lang="en-US" sz="2400" dirty="0" err="1" smtClean="0"/>
              <a:t>pyelonephrotic</a:t>
            </a:r>
            <a:r>
              <a:rPr lang="en-US" sz="2400" dirty="0" smtClean="0"/>
              <a:t> changes (evidence of scarring)</a:t>
            </a:r>
          </a:p>
          <a:p>
            <a:r>
              <a:rPr lang="en-US" sz="2400" dirty="0" smtClean="0"/>
              <a:t>Failure of renal growth, new renal scars, or deterioration of renal function on serial studies</a:t>
            </a:r>
          </a:p>
          <a:p>
            <a:r>
              <a:rPr lang="en-US" sz="2400" dirty="0" smtClean="0"/>
              <a:t>Persistent VUR in girls at puberty</a:t>
            </a:r>
          </a:p>
          <a:p>
            <a:r>
              <a:rPr lang="en-US" sz="2400" dirty="0" smtClean="0"/>
              <a:t>Reflux associated with congenital abnormalities at the UVJ (e.g. bladder </a:t>
            </a:r>
            <a:r>
              <a:rPr lang="en-US" sz="2400" dirty="0" err="1" smtClean="0"/>
              <a:t>diverticulum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248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002060"/>
                </a:solidFill>
              </a:rPr>
              <a:t>Surgical Principles of Reflux Correction</a:t>
            </a:r>
            <a:r>
              <a:rPr lang="fa-IR" dirty="0" smtClean="0">
                <a:solidFill>
                  <a:srgbClr val="FF0000"/>
                </a:solidFill>
              </a:rPr>
              <a:t/>
            </a:r>
            <a:br>
              <a:rPr lang="fa-IR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7315200" cy="5105400"/>
          </a:xfrm>
        </p:spPr>
        <p:txBody>
          <a:bodyPr>
            <a:normAutofit/>
          </a:bodyPr>
          <a:lstStyle/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r>
              <a:rPr lang="en-US" dirty="0" smtClean="0"/>
              <a:t>Exclusion of causes of ………………………. .  </a:t>
            </a:r>
            <a:r>
              <a:rPr lang="en-US" dirty="0" smtClean="0">
                <a:solidFill>
                  <a:srgbClr val="FF0000"/>
                </a:solidFill>
              </a:rPr>
              <a:t>Secondary VUR  </a:t>
            </a:r>
          </a:p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Mobilization of the ureter ……………</a:t>
            </a:r>
            <a:r>
              <a:rPr lang="en-US" dirty="0" smtClean="0">
                <a:solidFill>
                  <a:srgbClr val="FF0000"/>
                </a:solidFill>
              </a:rPr>
              <a:t>Without  tension or damage to blood supply</a:t>
            </a:r>
          </a:p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r>
              <a:rPr lang="en-US" dirty="0" smtClean="0"/>
              <a:t>Creation of a submucosal tunnel……..</a:t>
            </a:r>
            <a:r>
              <a:rPr lang="en-US" dirty="0" smtClean="0">
                <a:solidFill>
                  <a:srgbClr val="FF0000"/>
                </a:solidFill>
              </a:rPr>
              <a:t>5:1 ratio</a:t>
            </a:r>
          </a:p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r>
              <a:rPr lang="en-US" dirty="0" smtClean="0"/>
              <a:t>Entry point of the ureter (</a:t>
            </a:r>
            <a:r>
              <a:rPr lang="en-US" dirty="0" err="1" smtClean="0"/>
              <a:t>hitus</a:t>
            </a:r>
            <a:r>
              <a:rPr lang="en-US" dirty="0" smtClean="0"/>
              <a:t>), the direction of the submucosal tunnel </a:t>
            </a:r>
            <a:r>
              <a:rPr lang="en-US" dirty="0" err="1" smtClean="0"/>
              <a:t>ureteromucosal</a:t>
            </a:r>
            <a:r>
              <a:rPr lang="en-US" dirty="0" smtClean="0"/>
              <a:t> </a:t>
            </a:r>
            <a:r>
              <a:rPr lang="en-US" dirty="0" err="1" smtClean="0"/>
              <a:t>anastomosis</a:t>
            </a:r>
            <a:r>
              <a:rPr lang="en-US" dirty="0" smtClean="0"/>
              <a:t>…………</a:t>
            </a:r>
            <a:r>
              <a:rPr lang="en-US" dirty="0" err="1" smtClean="0">
                <a:solidFill>
                  <a:srgbClr val="FF0000"/>
                </a:solidFill>
              </a:rPr>
              <a:t>Stenosis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angulation</a:t>
            </a:r>
            <a:r>
              <a:rPr lang="en-US" dirty="0" smtClean="0">
                <a:solidFill>
                  <a:srgbClr val="FF0000"/>
                </a:solidFill>
              </a:rPr>
              <a:t>, or twisting of the ureter</a:t>
            </a:r>
          </a:p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r>
              <a:rPr lang="en-US" dirty="0" smtClean="0"/>
              <a:t>Muscular backing of the ureter ………</a:t>
            </a:r>
            <a:r>
              <a:rPr lang="en-US" dirty="0" smtClean="0">
                <a:solidFill>
                  <a:srgbClr val="FF0000"/>
                </a:solidFill>
              </a:rPr>
              <a:t>Effective </a:t>
            </a:r>
            <a:r>
              <a:rPr lang="en-US" dirty="0" err="1" smtClean="0">
                <a:solidFill>
                  <a:srgbClr val="FF0000"/>
                </a:solidFill>
              </a:rPr>
              <a:t>antireflux</a:t>
            </a:r>
            <a:r>
              <a:rPr lang="en-US" dirty="0" smtClean="0">
                <a:solidFill>
                  <a:srgbClr val="FF0000"/>
                </a:solidFill>
              </a:rPr>
              <a:t> mechanism Gentle </a:t>
            </a:r>
          </a:p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r>
              <a:rPr lang="en-US" dirty="0" smtClean="0"/>
              <a:t>Handling of the bladder ……………….</a:t>
            </a:r>
            <a:r>
              <a:rPr lang="en-US" dirty="0" err="1" smtClean="0">
                <a:solidFill>
                  <a:srgbClr val="FF0000"/>
                </a:solidFill>
              </a:rPr>
              <a:t>Hematuria</a:t>
            </a:r>
            <a:r>
              <a:rPr lang="en-US" dirty="0" smtClean="0">
                <a:solidFill>
                  <a:srgbClr val="FF0000"/>
                </a:solidFill>
              </a:rPr>
              <a:t> and bladder spasms</a:t>
            </a:r>
            <a:endParaRPr lang="fa-IR" dirty="0" smtClean="0">
              <a:solidFill>
                <a:srgbClr val="FF0000"/>
              </a:solidFill>
            </a:endParaRPr>
          </a:p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endParaRPr lang="fa-IR" dirty="0" smtClean="0">
              <a:solidFill>
                <a:srgbClr val="FF0000"/>
              </a:solidFill>
            </a:endParaRPr>
          </a:p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>
              <a:buClr>
                <a:schemeClr val="accent1"/>
              </a:buClr>
              <a:buFont typeface="Wingdings" pitchFamily="2" charset="2"/>
              <a:buChar char=""/>
            </a:pPr>
            <a:endParaRPr lang="en-US" dirty="0" smtClean="0">
              <a:solidFill>
                <a:srgbClr val="FF0000"/>
              </a:solidFill>
            </a:endParaRPr>
          </a:p>
          <a:p>
            <a:endParaRPr lang="fa-I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Gil-</a:t>
            </a:r>
            <a:r>
              <a:rPr lang="en-US" dirty="0" err="1" smtClean="0"/>
              <a:t>Vernet</a:t>
            </a:r>
            <a:r>
              <a:rPr lang="en-US" dirty="0" smtClean="0"/>
              <a:t> Technique</a:t>
            </a:r>
            <a:endParaRPr lang="en-US" dirty="0"/>
          </a:p>
        </p:txBody>
      </p:sp>
      <p:pic>
        <p:nvPicPr>
          <p:cNvPr id="4" name="Picture 4" descr="59f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20574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Post-Operative Care &amp;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Renal U/S</a:t>
            </a:r>
          </a:p>
          <a:p>
            <a:pPr lvl="1"/>
            <a:r>
              <a:rPr lang="en-US" dirty="0" smtClean="0"/>
              <a:t>6 weeks</a:t>
            </a:r>
          </a:p>
          <a:p>
            <a:r>
              <a:rPr lang="en-US" dirty="0" smtClean="0"/>
              <a:t>VCUG</a:t>
            </a:r>
          </a:p>
          <a:p>
            <a:pPr lvl="1"/>
            <a:r>
              <a:rPr lang="en-US" dirty="0" smtClean="0"/>
              <a:t>3-6 months</a:t>
            </a:r>
          </a:p>
          <a:p>
            <a:r>
              <a:rPr lang="en-US" dirty="0" smtClean="0"/>
              <a:t>Periodic F/U </a:t>
            </a:r>
          </a:p>
          <a:p>
            <a:pPr lvl="1"/>
            <a:r>
              <a:rPr lang="en-US" dirty="0" smtClean="0"/>
              <a:t>18 months, 3 years, 5 years</a:t>
            </a:r>
          </a:p>
          <a:p>
            <a:pPr lvl="1"/>
            <a:r>
              <a:rPr lang="en-US" dirty="0" smtClean="0"/>
              <a:t>check U/A, BP, U/S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Background, incidence and 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estimated </a:t>
            </a:r>
            <a:r>
              <a:rPr lang="en-US" b="1" i="1" dirty="0" smtClean="0">
                <a:solidFill>
                  <a:srgbClr val="C00000"/>
                </a:solidFill>
              </a:rPr>
              <a:t>30–40%</a:t>
            </a:r>
            <a:r>
              <a:rPr lang="en-US" dirty="0" smtClean="0"/>
              <a:t> of children under the age of 5 years who develop a </a:t>
            </a:r>
            <a:r>
              <a:rPr lang="en-US" b="1" i="1" dirty="0" smtClean="0">
                <a:solidFill>
                  <a:srgbClr val="C00000"/>
                </a:solidFill>
              </a:rPr>
              <a:t>urinary tract infection </a:t>
            </a:r>
            <a:r>
              <a:rPr lang="en-US" dirty="0" smtClean="0"/>
              <a:t>(UTI) have VUR</a:t>
            </a:r>
          </a:p>
          <a:p>
            <a:r>
              <a:rPr lang="en-US" dirty="0" smtClean="0"/>
              <a:t>VUR can be further categorized as either </a:t>
            </a:r>
            <a:r>
              <a:rPr lang="en-US" i="1" dirty="0" smtClean="0">
                <a:solidFill>
                  <a:srgbClr val="C00000"/>
                </a:solidFill>
              </a:rPr>
              <a:t>primary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rgbClr val="C00000"/>
                </a:solidFill>
              </a:rPr>
              <a:t>secondary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Primary VUR </a:t>
            </a:r>
            <a:r>
              <a:rPr lang="en-US" dirty="0" smtClean="0"/>
              <a:t>in children is frequently attributed to an abnormally </a:t>
            </a:r>
            <a:r>
              <a:rPr lang="en-US" b="1" i="1" dirty="0" smtClean="0">
                <a:solidFill>
                  <a:srgbClr val="C00000"/>
                </a:solidFill>
              </a:rPr>
              <a:t>short </a:t>
            </a:r>
            <a:r>
              <a:rPr lang="en-US" b="1" i="1" dirty="0" err="1" smtClean="0">
                <a:solidFill>
                  <a:srgbClr val="C00000"/>
                </a:solidFill>
              </a:rPr>
              <a:t>intravesical</a:t>
            </a:r>
            <a:r>
              <a:rPr lang="en-US" b="1" i="1" dirty="0" smtClean="0">
                <a:solidFill>
                  <a:srgbClr val="C00000"/>
                </a:solidFill>
              </a:rPr>
              <a:t> tunnel </a:t>
            </a:r>
            <a:r>
              <a:rPr lang="en-US" dirty="0" smtClean="0"/>
              <a:t>at the </a:t>
            </a:r>
            <a:r>
              <a:rPr lang="en-US" dirty="0" err="1" smtClean="0"/>
              <a:t>ureterovesical</a:t>
            </a:r>
            <a:r>
              <a:rPr lang="en-US" dirty="0" smtClean="0"/>
              <a:t> junction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Secondary VUR </a:t>
            </a:r>
            <a:r>
              <a:rPr lang="en-US" dirty="0" smtClean="0"/>
              <a:t>occurs when reflux is induced by abnormally </a:t>
            </a:r>
            <a:r>
              <a:rPr lang="en-US" b="1" i="1" dirty="0" smtClean="0">
                <a:solidFill>
                  <a:srgbClr val="C00000"/>
                </a:solidFill>
              </a:rPr>
              <a:t>increased bladder pressures</a:t>
            </a:r>
            <a:r>
              <a:rPr lang="en-US" dirty="0" smtClean="0"/>
              <a:t>, such as those seen with urethral obstruction or </a:t>
            </a:r>
            <a:r>
              <a:rPr lang="en-US" dirty="0" err="1" smtClean="0"/>
              <a:t>neurogenic</a:t>
            </a:r>
            <a:r>
              <a:rPr lang="en-US" dirty="0" smtClean="0"/>
              <a:t> bladder dysfunction.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Early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7010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Reflux</a:t>
            </a:r>
          </a:p>
          <a:p>
            <a:pPr lvl="1"/>
            <a:r>
              <a:rPr lang="en-US" sz="2400" dirty="0" err="1" smtClean="0"/>
              <a:t>Contralateral</a:t>
            </a:r>
            <a:r>
              <a:rPr lang="en-US" sz="2400" dirty="0" smtClean="0"/>
              <a:t> or </a:t>
            </a:r>
            <a:r>
              <a:rPr lang="en-US" sz="2400" dirty="0" err="1" smtClean="0"/>
              <a:t>ipsilateral</a:t>
            </a:r>
            <a:r>
              <a:rPr lang="en-US" sz="2400" dirty="0" smtClean="0"/>
              <a:t> </a:t>
            </a:r>
            <a:r>
              <a:rPr lang="en-US" sz="2400" dirty="0" err="1" smtClean="0"/>
              <a:t>ureter</a:t>
            </a:r>
            <a:endParaRPr lang="en-US" sz="2400" dirty="0" smtClean="0"/>
          </a:p>
          <a:p>
            <a:pPr lvl="1"/>
            <a:r>
              <a:rPr lang="en-US" sz="2400" dirty="0" err="1" smtClean="0"/>
              <a:t>Trigonal</a:t>
            </a:r>
            <a:r>
              <a:rPr lang="en-US" sz="2400" dirty="0" smtClean="0"/>
              <a:t> edema, bladder dysfunction</a:t>
            </a:r>
          </a:p>
          <a:p>
            <a:pPr lvl="1"/>
            <a:r>
              <a:rPr lang="en-US" sz="2400" dirty="0" smtClean="0"/>
              <a:t>Majority are low grade</a:t>
            </a:r>
          </a:p>
          <a:p>
            <a:r>
              <a:rPr lang="en-US" sz="2800" dirty="0" smtClean="0"/>
              <a:t>Obstruction</a:t>
            </a:r>
          </a:p>
          <a:p>
            <a:pPr lvl="1"/>
            <a:r>
              <a:rPr lang="en-US" sz="2400" dirty="0" smtClean="0"/>
              <a:t>Edema, spasms, blood clots</a:t>
            </a:r>
          </a:p>
          <a:p>
            <a:pPr lvl="1"/>
            <a:r>
              <a:rPr lang="en-US" sz="2400" dirty="0" smtClean="0"/>
              <a:t>Most are mild</a:t>
            </a:r>
          </a:p>
          <a:p>
            <a:pPr lvl="1"/>
            <a:r>
              <a:rPr lang="en-US" sz="2400" dirty="0" smtClean="0"/>
              <a:t>Occur 1-2 weeks post-op - pain, N/V, rarely fever</a:t>
            </a:r>
          </a:p>
          <a:p>
            <a:pPr lvl="1"/>
            <a:r>
              <a:rPr lang="en-US" sz="2400" dirty="0" smtClean="0"/>
              <a:t>Renal scan shows delay in excretion</a:t>
            </a:r>
          </a:p>
          <a:p>
            <a:pPr lvl="1"/>
            <a:r>
              <a:rPr lang="en-US" sz="2400" dirty="0" err="1" smtClean="0"/>
              <a:t>Nephrostomy</a:t>
            </a:r>
            <a:r>
              <a:rPr lang="en-US" sz="2400" dirty="0" smtClean="0"/>
              <a:t> tubes or </a:t>
            </a:r>
            <a:r>
              <a:rPr lang="en-US" sz="2400" dirty="0" err="1" smtClean="0"/>
              <a:t>ureteral</a:t>
            </a:r>
            <a:r>
              <a:rPr lang="en-US" sz="2400" dirty="0" smtClean="0"/>
              <a:t> stents if  symptoms persist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Late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Reflux</a:t>
            </a:r>
          </a:p>
          <a:p>
            <a:pPr lvl="1"/>
            <a:r>
              <a:rPr lang="en-US" dirty="0" smtClean="0"/>
              <a:t>Short length to diameter ratio</a:t>
            </a:r>
          </a:p>
          <a:p>
            <a:pPr lvl="1"/>
            <a:r>
              <a:rPr lang="en-US" dirty="0" smtClean="0"/>
              <a:t>Weak muscular backing</a:t>
            </a:r>
          </a:p>
          <a:p>
            <a:pPr lvl="1"/>
            <a:r>
              <a:rPr lang="en-US" dirty="0" smtClean="0"/>
              <a:t>Failure to treat secondary causes of VUR</a:t>
            </a:r>
          </a:p>
          <a:p>
            <a:pPr lvl="2"/>
            <a:r>
              <a:rPr lang="en-US" dirty="0" smtClean="0"/>
              <a:t>CIC and </a:t>
            </a:r>
            <a:r>
              <a:rPr lang="en-US" dirty="0" err="1" smtClean="0"/>
              <a:t>anticholinergics</a:t>
            </a:r>
            <a:endParaRPr lang="en-US" dirty="0" smtClean="0"/>
          </a:p>
          <a:p>
            <a:pPr lvl="2"/>
            <a:r>
              <a:rPr lang="en-US" dirty="0" smtClean="0"/>
              <a:t>Treatment of dysfunctional voiding</a:t>
            </a:r>
          </a:p>
          <a:p>
            <a:r>
              <a:rPr lang="en-US" dirty="0" smtClean="0"/>
              <a:t>Obstruction</a:t>
            </a:r>
          </a:p>
          <a:p>
            <a:pPr lvl="1"/>
            <a:r>
              <a:rPr lang="en-US" dirty="0" smtClean="0"/>
              <a:t>Complete obstruction </a:t>
            </a:r>
          </a:p>
          <a:p>
            <a:pPr lvl="2"/>
            <a:r>
              <a:rPr lang="en-US" dirty="0" smtClean="0"/>
              <a:t>Ischemia or </a:t>
            </a:r>
            <a:r>
              <a:rPr lang="en-US" dirty="0" err="1" smtClean="0"/>
              <a:t>hiatal</a:t>
            </a:r>
            <a:r>
              <a:rPr lang="en-US" dirty="0" smtClean="0"/>
              <a:t> </a:t>
            </a:r>
            <a:r>
              <a:rPr lang="en-US" dirty="0" err="1" smtClean="0"/>
              <a:t>angulation</a:t>
            </a:r>
            <a:endParaRPr lang="en-US" dirty="0" smtClean="0"/>
          </a:p>
          <a:p>
            <a:pPr lvl="1"/>
            <a:r>
              <a:rPr lang="en-US" dirty="0" smtClean="0"/>
              <a:t>Intermittent obstruction</a:t>
            </a:r>
          </a:p>
          <a:p>
            <a:pPr lvl="2"/>
            <a:r>
              <a:rPr lang="en-US" dirty="0" smtClean="0"/>
              <a:t>Lateral placement of orifice obstructs with filling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Interventional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endoscopic injection of bulking </a:t>
            </a:r>
            <a:r>
              <a:rPr lang="en-US" dirty="0" smtClean="0"/>
              <a:t>agents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endoscopic injection of bulking agents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availability of biodegradable substances, endoscopic </a:t>
            </a:r>
            <a:r>
              <a:rPr lang="en-US" dirty="0" err="1" smtClean="0"/>
              <a:t>subureteric</a:t>
            </a:r>
            <a:r>
              <a:rPr lang="en-US" dirty="0" smtClean="0"/>
              <a:t> injection of bulking agents has become an alternative to long-term antibiotic prophylaxis and surgical intervention in the treatment of VUR in children.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bulking agents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polytetrafluoroethylene</a:t>
            </a:r>
            <a:r>
              <a:rPr lang="en-US" dirty="0" smtClean="0"/>
              <a:t> (PTFE or Teflon),</a:t>
            </a:r>
          </a:p>
          <a:p>
            <a:r>
              <a:rPr lang="en-US" dirty="0" smtClean="0"/>
              <a:t> collagen, </a:t>
            </a:r>
          </a:p>
          <a:p>
            <a:r>
              <a:rPr lang="en-US" dirty="0" err="1" smtClean="0"/>
              <a:t>autologous</a:t>
            </a:r>
            <a:r>
              <a:rPr lang="en-US" dirty="0" smtClean="0"/>
              <a:t> fat, </a:t>
            </a:r>
          </a:p>
          <a:p>
            <a:r>
              <a:rPr lang="en-US" dirty="0" err="1" smtClean="0"/>
              <a:t>polydimethylsiloxane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silicone, </a:t>
            </a:r>
          </a:p>
          <a:p>
            <a:r>
              <a:rPr lang="en-US" dirty="0" err="1" smtClean="0"/>
              <a:t>chondrocytes</a:t>
            </a:r>
            <a:r>
              <a:rPr lang="en-US" dirty="0" smtClean="0"/>
              <a:t> and, </a:t>
            </a:r>
          </a:p>
          <a:p>
            <a:r>
              <a:rPr lang="en-US" dirty="0" smtClean="0"/>
              <a:t>more recently, a solution of </a:t>
            </a:r>
            <a:r>
              <a:rPr lang="en-US" dirty="0" err="1" smtClean="0"/>
              <a:t>dextranomer</a:t>
            </a:r>
            <a:r>
              <a:rPr lang="en-US" dirty="0" smtClean="0"/>
              <a:t>/</a:t>
            </a:r>
            <a:r>
              <a:rPr lang="en-US" dirty="0" err="1" smtClean="0"/>
              <a:t>hyaluronic</a:t>
            </a:r>
            <a:r>
              <a:rPr lang="en-US" dirty="0" smtClean="0"/>
              <a:t> acid (</a:t>
            </a:r>
            <a:r>
              <a:rPr lang="en-US" dirty="0" err="1" smtClean="0"/>
              <a:t>Deflux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bulking agents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bulking agents </a:t>
            </a:r>
          </a:p>
          <a:p>
            <a:r>
              <a:rPr lang="en-US" dirty="0" err="1" smtClean="0"/>
              <a:t>dextranomer</a:t>
            </a:r>
            <a:r>
              <a:rPr lang="en-US" dirty="0" smtClean="0"/>
              <a:t>/</a:t>
            </a:r>
            <a:r>
              <a:rPr lang="en-US" dirty="0" err="1" smtClean="0"/>
              <a:t>hyaluronic</a:t>
            </a:r>
            <a:r>
              <a:rPr lang="en-US" dirty="0" smtClean="0"/>
              <a:t> acid (</a:t>
            </a:r>
            <a:r>
              <a:rPr lang="en-US" dirty="0" err="1" smtClean="0"/>
              <a:t>Deflux</a:t>
            </a:r>
            <a:r>
              <a:rPr lang="en-US" dirty="0" smtClean="0"/>
              <a:t>) was FDA-approved for the treatment of VUR in children.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Results of Endoscopic anti-reflux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Reflux resolution rate (by </a:t>
            </a:r>
            <a:r>
              <a:rPr lang="en-US" i="1" dirty="0" err="1" smtClean="0">
                <a:solidFill>
                  <a:srgbClr val="FF0000"/>
                </a:solidFill>
              </a:rPr>
              <a:t>ureter</a:t>
            </a:r>
            <a:r>
              <a:rPr lang="en-US" i="1" dirty="0" smtClean="0">
                <a:solidFill>
                  <a:srgbClr val="FF0000"/>
                </a:solidFill>
              </a:rPr>
              <a:t>) following one treatment:</a:t>
            </a:r>
          </a:p>
          <a:p>
            <a:r>
              <a:rPr lang="en-US" dirty="0" smtClean="0"/>
              <a:t>grades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and II………………78.5%, </a:t>
            </a:r>
          </a:p>
          <a:p>
            <a:r>
              <a:rPr lang="en-US" dirty="0" smtClean="0"/>
              <a:t>grade III……………………….72%,</a:t>
            </a:r>
          </a:p>
          <a:p>
            <a:r>
              <a:rPr lang="en-US" dirty="0" smtClean="0"/>
              <a:t> grade IV………………………63%</a:t>
            </a:r>
          </a:p>
          <a:p>
            <a:r>
              <a:rPr lang="en-US" dirty="0" smtClean="0"/>
              <a:t> grade V……………………….51%. </a:t>
            </a:r>
          </a:p>
          <a:p>
            <a:r>
              <a:rPr lang="en-US" dirty="0" smtClean="0"/>
              <a:t> If the first injection was unsuccessful, the </a:t>
            </a:r>
            <a:r>
              <a:rPr lang="en-US" dirty="0" smtClean="0">
                <a:solidFill>
                  <a:srgbClr val="FF0000"/>
                </a:solidFill>
              </a:rPr>
              <a:t>second treatment </a:t>
            </a:r>
            <a:r>
              <a:rPr lang="en-US" dirty="0" smtClean="0"/>
              <a:t>had a success rate of 68%, and the </a:t>
            </a:r>
            <a:r>
              <a:rPr lang="en-US" dirty="0" smtClean="0">
                <a:solidFill>
                  <a:srgbClr val="FF0000"/>
                </a:solidFill>
              </a:rPr>
              <a:t>third treatment </a:t>
            </a:r>
            <a:r>
              <a:rPr lang="en-US" dirty="0" smtClean="0"/>
              <a:t>34%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Results of Endoscopic anti-reflux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aggregate success rate with one or more injections was 85%. </a:t>
            </a:r>
          </a:p>
          <a:p>
            <a:r>
              <a:rPr lang="en-US" dirty="0" smtClean="0"/>
              <a:t>The success rate was significantly lower for duplicated (50%) versus  single  systems (73%), </a:t>
            </a:r>
          </a:p>
          <a:p>
            <a:r>
              <a:rPr lang="en-US" dirty="0" smtClean="0"/>
              <a:t>neuropathic (62%) versus normal bladders (74%).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ictures\BJU_9325_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264" y="2286000"/>
            <a:ext cx="2438671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E:\Pictures\BJU_9325_f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4876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Factors associated with VUR include the following: 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0099"/>
                </a:solidFill>
              </a:rPr>
              <a:t>short submucosal tunnel </a:t>
            </a:r>
          </a:p>
          <a:p>
            <a:r>
              <a:rPr lang="en-US" b="1" dirty="0" smtClean="0">
                <a:solidFill>
                  <a:srgbClr val="000099"/>
                </a:solidFill>
              </a:rPr>
              <a:t>Lateral placement </a:t>
            </a:r>
            <a:r>
              <a:rPr lang="en-US" dirty="0" smtClean="0"/>
              <a:t>of the </a:t>
            </a:r>
            <a:r>
              <a:rPr lang="en-US" dirty="0" err="1" smtClean="0"/>
              <a:t>ureteral</a:t>
            </a:r>
            <a:r>
              <a:rPr lang="en-US" dirty="0" smtClean="0"/>
              <a:t> orifice </a:t>
            </a:r>
          </a:p>
          <a:p>
            <a:r>
              <a:rPr lang="en-US" b="1" dirty="0" smtClean="0">
                <a:solidFill>
                  <a:srgbClr val="000099"/>
                </a:solidFill>
              </a:rPr>
              <a:t>Abnormal configuration </a:t>
            </a:r>
            <a:r>
              <a:rPr lang="en-US" dirty="0" smtClean="0"/>
              <a:t>of </a:t>
            </a:r>
            <a:r>
              <a:rPr lang="en-US" dirty="0" err="1" smtClean="0"/>
              <a:t>ureteral</a:t>
            </a:r>
            <a:r>
              <a:rPr lang="en-US" dirty="0" smtClean="0"/>
              <a:t> orifice (e.g., stadium, </a:t>
            </a:r>
            <a:r>
              <a:rPr lang="en-US" dirty="0" smtClean="0">
                <a:hlinkClick r:id="rId2" action="ppaction://hlinkfile" tooltip="Related page for horseshoe"/>
              </a:rPr>
              <a:t>horseshoe</a:t>
            </a:r>
            <a:r>
              <a:rPr lang="en-US" dirty="0" smtClean="0"/>
              <a:t> , and golf-hole orifices) </a:t>
            </a:r>
          </a:p>
          <a:p>
            <a:r>
              <a:rPr lang="en-US" b="1" dirty="0" smtClean="0">
                <a:solidFill>
                  <a:srgbClr val="000099"/>
                </a:solidFill>
              </a:rPr>
              <a:t>Infection </a:t>
            </a:r>
          </a:p>
          <a:p>
            <a:r>
              <a:rPr lang="en-US" dirty="0" smtClean="0"/>
              <a:t>Severe </a:t>
            </a:r>
            <a:r>
              <a:rPr lang="en-US" b="1" dirty="0" smtClean="0">
                <a:solidFill>
                  <a:srgbClr val="000099"/>
                </a:solidFill>
              </a:rPr>
              <a:t>bladder-outlet obstruction </a:t>
            </a:r>
          </a:p>
          <a:p>
            <a:r>
              <a:rPr lang="en-US" dirty="0" smtClean="0"/>
              <a:t>Young </a:t>
            </a:r>
            <a:r>
              <a:rPr lang="en-US" b="1" dirty="0" smtClean="0">
                <a:solidFill>
                  <a:srgbClr val="000099"/>
                </a:solidFill>
              </a:rPr>
              <a:t>age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000099"/>
                </a:solidFill>
              </a:rPr>
              <a:t>Duplicated collecting systems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smtClean="0"/>
              <a:t>(particularly from the more laterally placed orifice draining the lower pole)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Pictures\BJU_9325_f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264" y="2286000"/>
            <a:ext cx="2438671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Pictures\BJU_9325_f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444" y="2286000"/>
            <a:ext cx="2436312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Pictures\BJU_9325_f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444" y="2286000"/>
            <a:ext cx="2436312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Pictures\BJU_9325_f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444" y="2286000"/>
            <a:ext cx="2436312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Pictures\BJU_9325_f10ac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444" y="2286000"/>
            <a:ext cx="2436312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Pictures\BJU_9325_f10d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444" y="2286000"/>
            <a:ext cx="2436312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:\Pictures\BJU_9325_f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444" y="2286000"/>
            <a:ext cx="2436312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Pictures\BJU_9325_f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444" y="2286000"/>
            <a:ext cx="2436312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3792"/>
              <a:ext cx="5760" cy="52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890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68909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7" name="Picture 9" descr="nruro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7" y="3750"/>
              <a:ext cx="1692" cy="298"/>
            </a:xfrm>
            <a:prstGeom prst="rect">
              <a:avLst/>
            </a:prstGeom>
            <a:noFill/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7200" y="6096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Endoscopic </a:t>
            </a:r>
            <a:r>
              <a:rPr lang="en-US" dirty="0"/>
              <a:t>injection for vesicoureteral reflux. reproduced from </a:t>
            </a:r>
            <a:r>
              <a:rPr lang="en-US" dirty="0" err="1"/>
              <a:t>Deflux</a:t>
            </a:r>
            <a:r>
              <a:rPr lang="en-US" dirty="0"/>
              <a:t>® patient education brochure (</a:t>
            </a:r>
            <a:r>
              <a:rPr lang="en-US" dirty="0" err="1"/>
              <a:t>Q‑Med</a:t>
            </a:r>
            <a:r>
              <a:rPr lang="en-US" dirty="0"/>
              <a:t>, Uppsala, Sweden)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62000" y="5257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/>
              <a:t>Cooper, C. S. </a:t>
            </a:r>
            <a:r>
              <a:rPr lang="en-GB" sz="1200"/>
              <a:t>(2009)</a:t>
            </a:r>
            <a:r>
              <a:rPr lang="en-US" sz="1200"/>
              <a:t> Diagnosis and management of vesicoureteral reflux in children</a:t>
            </a:r>
            <a:endParaRPr lang="en-US" sz="1200">
              <a:cs typeface="Times New Roman" pitchFamily="18" charset="0"/>
            </a:endParaRPr>
          </a:p>
          <a:p>
            <a:pPr algn="ctr"/>
            <a:r>
              <a:rPr lang="en-US" sz="1200" i="1"/>
              <a:t>Nat. Rev. Urol.</a:t>
            </a:r>
            <a:r>
              <a:rPr lang="en-US" sz="1200"/>
              <a:t> doi:10.1038/nrurol.2009.150</a:t>
            </a:r>
          </a:p>
        </p:txBody>
      </p:sp>
      <p:pic>
        <p:nvPicPr>
          <p:cNvPr id="2067" name="Picture 19" descr="nru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57150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3792"/>
              <a:ext cx="5760" cy="52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890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68909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7" name="Picture 9" descr="nruro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7" y="3750"/>
              <a:ext cx="1692" cy="298"/>
            </a:xfrm>
            <a:prstGeom prst="rect">
              <a:avLst/>
            </a:prstGeom>
            <a:noFill/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7200" y="609600"/>
            <a:ext cx="8305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Figure 4</a:t>
            </a:r>
            <a:r>
              <a:rPr lang="en-US"/>
              <a:t> Dimercaptosuccinic acid scintigraphy with single photon emission computed tomography imaging demonstrating a cortical defect in the upper pole of the left kidney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62000" y="5257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/>
              <a:t>Cooper, C. S. </a:t>
            </a:r>
            <a:r>
              <a:rPr lang="en-GB" sz="1200"/>
              <a:t>(2009)</a:t>
            </a:r>
            <a:r>
              <a:rPr lang="en-US" sz="1200"/>
              <a:t> Diagnosis and management of vesicoureteral reflux in children</a:t>
            </a:r>
            <a:endParaRPr lang="en-US" sz="1200">
              <a:cs typeface="Times New Roman" pitchFamily="18" charset="0"/>
            </a:endParaRPr>
          </a:p>
          <a:p>
            <a:pPr algn="ctr"/>
            <a:r>
              <a:rPr lang="en-US" sz="1200" i="1"/>
              <a:t>Nat. Rev. Urol.</a:t>
            </a:r>
            <a:r>
              <a:rPr lang="en-US" sz="1200"/>
              <a:t> doi:10.1038/nrurol.2009.150</a:t>
            </a:r>
          </a:p>
        </p:txBody>
      </p:sp>
      <p:pic>
        <p:nvPicPr>
          <p:cNvPr id="2067" name="Picture 19" descr="nru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6248400" cy="304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bladder submucosal tunnel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E:\Pictures\Vesicoureteral-Reflu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7315199" cy="5181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143000" y="3657600"/>
            <a:ext cx="400026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4200000"/>
              </a:camera>
              <a:lightRig rig="threePt" dir="t"/>
            </a:scene3d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Lateral placement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ureteral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orifice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3792"/>
              <a:ext cx="5760" cy="52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890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68909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7" name="Picture 9" descr="nruro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7" y="3750"/>
              <a:ext cx="1692" cy="298"/>
            </a:xfrm>
            <a:prstGeom prst="rect">
              <a:avLst/>
            </a:prstGeom>
            <a:noFill/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Voiding </a:t>
            </a:r>
            <a:r>
              <a:rPr lang="en-US" dirty="0" err="1"/>
              <a:t>cystourethrogram</a:t>
            </a:r>
            <a:r>
              <a:rPr lang="en-US" dirty="0"/>
              <a:t>, demonstrating </a:t>
            </a:r>
            <a:r>
              <a:rPr lang="en-US" dirty="0" err="1"/>
              <a:t>right‑sided</a:t>
            </a:r>
            <a:r>
              <a:rPr lang="en-US" dirty="0"/>
              <a:t> reflux with a </a:t>
            </a:r>
            <a:r>
              <a:rPr lang="en-US" dirty="0" err="1"/>
              <a:t>periureteral</a:t>
            </a:r>
            <a:r>
              <a:rPr lang="en-US" dirty="0"/>
              <a:t> </a:t>
            </a:r>
            <a:r>
              <a:rPr lang="en-US" dirty="0" err="1"/>
              <a:t>diverticulum</a:t>
            </a:r>
            <a:r>
              <a:rPr lang="en-US" dirty="0"/>
              <a:t> (arrows)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62000" y="5257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/>
              <a:t>Cooper, C. S. </a:t>
            </a:r>
            <a:r>
              <a:rPr lang="en-GB" sz="1200"/>
              <a:t>(2009)</a:t>
            </a:r>
            <a:r>
              <a:rPr lang="en-US" sz="1200"/>
              <a:t> Diagnosis and management of vesicoureteral reflux in children</a:t>
            </a:r>
            <a:endParaRPr lang="en-US" sz="1200">
              <a:cs typeface="Times New Roman" pitchFamily="18" charset="0"/>
            </a:endParaRPr>
          </a:p>
          <a:p>
            <a:pPr algn="ctr"/>
            <a:r>
              <a:rPr lang="en-US" sz="1200" i="1"/>
              <a:t>Nat. Rev. Urol.</a:t>
            </a:r>
            <a:r>
              <a:rPr lang="en-US" sz="1200"/>
              <a:t> doi:10.1038/nrurol.2009.150</a:t>
            </a:r>
          </a:p>
        </p:txBody>
      </p:sp>
      <p:pic>
        <p:nvPicPr>
          <p:cNvPr id="2067" name="Picture 19" descr="nru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7315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981200" y="304800"/>
            <a:ext cx="691356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Sonograms 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of bladder demonstrate right-sided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bilobed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subureteric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chondrocyte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mound (arrow).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200" y="6205612"/>
            <a:ext cx="1018080" cy="25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295400"/>
            <a:ext cx="529920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238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Paltiel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H J et al. Radiology 2004;232:390-397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©2004 by Radiological Society of North America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Transverse 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sonogram of bladder depicts bilateral 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unilobed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subureteric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chondrocyte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mounds (arrows).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200" y="6205612"/>
            <a:ext cx="1018080" cy="25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9601" y="979303"/>
            <a:ext cx="492768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09601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Paltiel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H J et al. Radiology 2004;232:390-397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©2004 by Radiological Society of North America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689897"/>
            <a:ext cx="7239000" cy="516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Figure 1b. Endoscopic images demonstrate 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ureteral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orifice (arrow) (a) prior to and (b) following 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chondrocyte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injection.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200" y="6205612"/>
            <a:ext cx="1018080" cy="25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76400"/>
            <a:ext cx="656640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91681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Paltiel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H J et al. Radiology 2004;232:390-397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©2004 by Radiological Society of North America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41243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jadi\AppData\Local\Temp\Rar$DI05.671\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7869"/>
            <a:ext cx="7010400" cy="528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3792"/>
              <a:ext cx="5760" cy="52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8909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68909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7" name="Picture 9" descr="nruro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7" y="3750"/>
              <a:ext cx="1692" cy="298"/>
            </a:xfrm>
            <a:prstGeom prst="rect">
              <a:avLst/>
            </a:prstGeom>
            <a:noFill/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33400" y="3810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Diagram </a:t>
            </a:r>
            <a:r>
              <a:rPr lang="en-US" dirty="0"/>
              <a:t>of the bladder submucosal tunnel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762000" y="5257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dirty="0"/>
              <a:t>Cooper, C. S. </a:t>
            </a:r>
            <a:r>
              <a:rPr lang="en-GB" sz="1200" dirty="0"/>
              <a:t>(2009)</a:t>
            </a:r>
            <a:r>
              <a:rPr lang="en-US" sz="1200" dirty="0"/>
              <a:t> Diagnosis and management of vesicoureteral reflux in children</a:t>
            </a:r>
            <a:endParaRPr lang="en-US" sz="1200" dirty="0">
              <a:cs typeface="Times New Roman" pitchFamily="18" charset="0"/>
            </a:endParaRPr>
          </a:p>
          <a:p>
            <a:pPr algn="ctr"/>
            <a:r>
              <a:rPr lang="en-US" sz="1200" i="1" dirty="0"/>
              <a:t>Nat. Rev. Urol.</a:t>
            </a:r>
            <a:r>
              <a:rPr lang="en-US" sz="1200" dirty="0"/>
              <a:t> doi:10.1038/nrurol.2009.150</a:t>
            </a:r>
          </a:p>
        </p:txBody>
      </p:sp>
      <p:pic>
        <p:nvPicPr>
          <p:cNvPr id="2067" name="Picture 19" descr="nrur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7315200" cy="32829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609600" y="2743200"/>
            <a:ext cx="2870016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3900000"/>
              </a:camera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2000" b="1" i="1" u="sng" dirty="0" smtClean="0">
                <a:solidFill>
                  <a:srgbClr val="00B0F0"/>
                </a:solidFill>
              </a:rPr>
              <a:t>short submucosal tunnel </a:t>
            </a:r>
            <a:endParaRPr lang="en-US" sz="2000" b="1" i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Normal orifice</a:t>
            </a:r>
            <a:endParaRPr lang="en-US" dirty="0"/>
          </a:p>
        </p:txBody>
      </p:sp>
      <p:pic>
        <p:nvPicPr>
          <p:cNvPr id="2050" name="Picture 2" descr="E:\Pictures\reflux\reflux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4876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od_theme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924</TotalTime>
  <Words>2391</Words>
  <Application>Microsoft Office PowerPoint</Application>
  <PresentationFormat>On-screen Show (4:3)</PresentationFormat>
  <Paragraphs>271</Paragraphs>
  <Slides>77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Theme_Mod_theme</vt:lpstr>
      <vt:lpstr>Vesicoureteral reflux</vt:lpstr>
      <vt:lpstr>Vesicoureteral reflux</vt:lpstr>
      <vt:lpstr> Learning objectives </vt:lpstr>
      <vt:lpstr>Background, incidence and etiology</vt:lpstr>
      <vt:lpstr>Background, incidence and etiology</vt:lpstr>
      <vt:lpstr>Risk factors</vt:lpstr>
      <vt:lpstr>bladder submucosal tunnel</vt:lpstr>
      <vt:lpstr>PowerPoint Presentation</vt:lpstr>
      <vt:lpstr>Normal orifice</vt:lpstr>
      <vt:lpstr>Horse shoe orifice</vt:lpstr>
      <vt:lpstr>Golf hole orifice</vt:lpstr>
      <vt:lpstr>predictive of reflux resolution and/or the risk of renal injury</vt:lpstr>
      <vt:lpstr>PowerPoint Presentation</vt:lpstr>
      <vt:lpstr>Background, incidence and etiology</vt:lpstr>
      <vt:lpstr>Clinical management</vt:lpstr>
      <vt:lpstr>Clinical management</vt:lpstr>
      <vt:lpstr>Clinical management</vt:lpstr>
      <vt:lpstr>Clinical evaluation</vt:lpstr>
      <vt:lpstr>Clinical evaluation</vt:lpstr>
      <vt:lpstr>Diagnostic work-up</vt:lpstr>
      <vt:lpstr>Diagnostic work-up</vt:lpstr>
      <vt:lpstr>Diagnostic work-up</vt:lpstr>
      <vt:lpstr>Grading of reflux</vt:lpstr>
      <vt:lpstr>Grading of reflux</vt:lpstr>
      <vt:lpstr>Grade 1</vt:lpstr>
      <vt:lpstr>Grade 2</vt:lpstr>
      <vt:lpstr>Grade 3</vt:lpstr>
      <vt:lpstr>Grade 4</vt:lpstr>
      <vt:lpstr>Grade 5</vt:lpstr>
      <vt:lpstr>PowerPoint Presentation</vt:lpstr>
      <vt:lpstr>Grade I- ureter only</vt:lpstr>
      <vt:lpstr>Grade II-Ureter, pelvis, calyces, no dilation, normal calyceal fornices</vt:lpstr>
      <vt:lpstr>Grade III-Mild or moderate dilation and/or tortuosity of the ureter, and mild or moderate dilation of the pelvis, but no or slight blunting of the fornic</vt:lpstr>
      <vt:lpstr>Grade IV- Moderate dilation and/or tortuosity of the ureter and mild dilation of renal pelvis and calyces; complete obliteration of sharp angle of fornices but maintenance of papillary impressions in majority of calyces, but no or slight blunting </vt:lpstr>
      <vt:lpstr>Grade V- Gross dilation and tortuosity of ureter; gross dilation of renal pelvis and calyces; papillary impressions are no longer visible in majority of calyces</vt:lpstr>
      <vt:lpstr>Treatment</vt:lpstr>
      <vt:lpstr>Spontaneous Resolution</vt:lpstr>
      <vt:lpstr>Spontaneous Resolution</vt:lpstr>
      <vt:lpstr>Spontaneous Resolution</vt:lpstr>
      <vt:lpstr>Management Decision Making</vt:lpstr>
      <vt:lpstr>Management Decision Making</vt:lpstr>
      <vt:lpstr>Management Decision Making</vt:lpstr>
      <vt:lpstr>Conservative therapy</vt:lpstr>
      <vt:lpstr>Conservative therapy</vt:lpstr>
      <vt:lpstr>Conservative therapy</vt:lpstr>
      <vt:lpstr>Surgical Management: Indications for Surgery</vt:lpstr>
      <vt:lpstr>Surgical Principles of Reflux Correction </vt:lpstr>
      <vt:lpstr>Gil-Vernet Technique</vt:lpstr>
      <vt:lpstr>Post-Operative Care &amp; Evaluation</vt:lpstr>
      <vt:lpstr>Early Complications</vt:lpstr>
      <vt:lpstr>Late Complications</vt:lpstr>
      <vt:lpstr>Interventional treatment</vt:lpstr>
      <vt:lpstr>endoscopic injection of bulking agents </vt:lpstr>
      <vt:lpstr>bulking agents : </vt:lpstr>
      <vt:lpstr>bulking agents : </vt:lpstr>
      <vt:lpstr>Results of Endoscopic anti-reflux procedures</vt:lpstr>
      <vt:lpstr>Results of Endoscopic anti-reflux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Gerdoo.net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Vesicoureteral reflux</dc:title>
  <dc:creator>Amjadi</dc:creator>
  <cp:lastModifiedBy>user</cp:lastModifiedBy>
  <cp:revision>124</cp:revision>
  <dcterms:created xsi:type="dcterms:W3CDTF">2012-06-09T19:17:28Z</dcterms:created>
  <dcterms:modified xsi:type="dcterms:W3CDTF">2016-07-19T16:26:06Z</dcterms:modified>
</cp:coreProperties>
</file>